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דניאל ליברוס" initials="דל" lastIdx="1" clrIdx="0">
    <p:extLst>
      <p:ext uri="{19B8F6BF-5375-455C-9EA6-DF929625EA0E}">
        <p15:presenceInfo xmlns:p15="http://schemas.microsoft.com/office/powerpoint/2012/main" userId="דניאל ליברוס" providerId="None"/>
      </p:ext>
    </p:extLst>
  </p:cmAuthor>
  <p:cmAuthor id="2" name="ברכה נדב" initials="בנ" lastIdx="1" clrIdx="1">
    <p:extLst>
      <p:ext uri="{19B8F6BF-5375-455C-9EA6-DF929625EA0E}">
        <p15:presenceInfo xmlns:p15="http://schemas.microsoft.com/office/powerpoint/2012/main" userId="S-1-5-21-1960408961-1592454029-839522115-48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92991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38EBB8-631B-4E54-9B6F-BA8BC9F0B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A8C42A2-B6AC-4434-A53E-BC85CB3DC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5FA9E4B-9CF0-4014-B9AC-0749703F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D1A-D3CD-40BB-9DFA-1332E347EB4F}" type="datetimeFigureOut">
              <a:rPr lang="he-IL" smtClean="0"/>
              <a:t>כ"ב/תמוז/תשפ"ג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578A92E-18F9-4E16-8E5A-310D84B6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C74C181-85BA-448F-A230-6EE4DC6A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B733-C189-4CCC-8E8D-6A8C379C3A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038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B7AE78-BC11-4FB6-9342-3B7D6CB9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8FFA46C-9786-4E16-B734-BCBF5F98A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615BA6E-802D-449E-BECA-4316C699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D1A-D3CD-40BB-9DFA-1332E347EB4F}" type="datetimeFigureOut">
              <a:rPr lang="he-IL" smtClean="0"/>
              <a:t>כ"ב/תמוז/תשפ"ג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B22573D-F4C8-497D-B47B-C3A30CFA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27563A1-7060-4F8A-852C-551FA71D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B733-C189-4CCC-8E8D-6A8C379C3A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503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7BAD4AE-87C7-4AC2-A25E-518945EC0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09FE39A-02A3-4FFA-B2FF-A6BB0CC80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8220E2D-FE5D-4729-B103-A76596E4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D1A-D3CD-40BB-9DFA-1332E347EB4F}" type="datetimeFigureOut">
              <a:rPr lang="he-IL" smtClean="0"/>
              <a:t>כ"ב/תמוז/תשפ"ג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47B255A-BF68-466A-AA6C-45930036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493D57-1253-477C-B538-E7439562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B733-C189-4CCC-8E8D-6A8C379C3A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246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FC484F-D85B-48DC-814D-E9DE644C5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5D5E86E-383A-4F1D-B5BD-0F1DEA541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CE3DEAE-A779-4D0B-8159-59A3188BD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D1A-D3CD-40BB-9DFA-1332E347EB4F}" type="datetimeFigureOut">
              <a:rPr lang="he-IL" smtClean="0"/>
              <a:t>כ"ב/תמוז/תשפ"ג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3383B78-7295-4D32-95D8-639BB3A7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FD6F184-06AA-4F74-B3ED-83F3623E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B733-C189-4CCC-8E8D-6A8C379C3A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3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DA2ECB-1911-4233-9E59-13F72D38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0BACE3-6A50-4A55-AC62-B4CBF0A02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4DB0533-D581-47A0-8DEB-615D98B3F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D1A-D3CD-40BB-9DFA-1332E347EB4F}" type="datetimeFigureOut">
              <a:rPr lang="he-IL" smtClean="0"/>
              <a:t>כ"ב/תמוז/תשפ"ג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B417A8A-5F3A-406B-A7D1-E82E2715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92B9EB3-C798-4478-B1D6-CB7886F4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B733-C189-4CCC-8E8D-6A8C379C3A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098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AD818B-9619-4DEF-B4FE-D048EDEB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217A186-F852-43A9-9DF6-F03F452D1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1756C19-CC13-46E1-B748-E147956AD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A533C8D-A91D-4B34-8785-4133B4D5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D1A-D3CD-40BB-9DFA-1332E347EB4F}" type="datetimeFigureOut">
              <a:rPr lang="he-IL" smtClean="0"/>
              <a:t>כ"ב/תמוז/תשפ"ג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83D3ADE-C561-4AF3-AE38-2CEAE1BC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E5CB32A-B879-418A-B11D-E550DB5A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B733-C189-4CCC-8E8D-6A8C379C3A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700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DCD4C5-1522-4D87-9D7F-7277A16C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A766885-2455-474D-A2B1-C6F38FA23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986DD41-99C2-4F24-A870-D45AA7AFC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70443D4-0B94-4425-9C68-2432A21D8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C93EB93-89B4-48BB-B31D-5903743B1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C74EDB8-527E-4E51-BD8E-C7F7971B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D1A-D3CD-40BB-9DFA-1332E347EB4F}" type="datetimeFigureOut">
              <a:rPr lang="he-IL" smtClean="0"/>
              <a:t>כ"ב/תמוז/תשפ"ג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FF1A4AC-A4FB-4794-860C-3D960414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A282E5C3-2C8C-4033-B47B-E6E7E52B8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B733-C189-4CCC-8E8D-6A8C379C3A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419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D88D0E-784B-4EE4-95C8-231AC366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C7FD1C2-3BF2-4C7A-9BC9-B8B44A44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D1A-D3CD-40BB-9DFA-1332E347EB4F}" type="datetimeFigureOut">
              <a:rPr lang="he-IL" smtClean="0"/>
              <a:t>כ"ב/תמוז/תשפ"ג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45F097F-B109-4A2B-AB4F-552A0A79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315F0F9-A522-4EB9-8771-CB11C185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B733-C189-4CCC-8E8D-6A8C379C3A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880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40B33D0-3F78-4171-B95E-ACA2B376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D1A-D3CD-40BB-9DFA-1332E347EB4F}" type="datetimeFigureOut">
              <a:rPr lang="he-IL" smtClean="0"/>
              <a:t>כ"ב/תמוז/תשפ"ג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483946C-F34B-40AF-AE38-9AC3B3BF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7E3E9FC-5DB6-4221-AA83-BB88F037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B733-C189-4CCC-8E8D-6A8C379C3A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19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E7320A-3587-43EE-9A19-E6CA2DF2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7B885D7-9E04-4F31-9188-650238935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9658BD4-9A21-4C24-94E0-CA9847D92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E68ADFA-77DA-48BD-8CAE-AE9E28F7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D1A-D3CD-40BB-9DFA-1332E347EB4F}" type="datetimeFigureOut">
              <a:rPr lang="he-IL" smtClean="0"/>
              <a:t>כ"ב/תמוז/תשפ"ג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800A7EB-A808-4CD9-B7D9-C80F3DE5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1D70957-B039-416F-84E8-A2410E2C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B733-C189-4CCC-8E8D-6A8C379C3A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11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758417-29B5-4D96-B996-3248F5FB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1D99D32-9DDE-4EEC-A94E-810B726A7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317FC14-F36D-4A71-8395-B0AD701CE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31DC486-005E-4C46-94DC-4566D1E2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D1A-D3CD-40BB-9DFA-1332E347EB4F}" type="datetimeFigureOut">
              <a:rPr lang="he-IL" smtClean="0"/>
              <a:t>כ"ב/תמוז/תשפ"ג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390FC43-B1F4-4771-9EC5-C5DC8B6C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AA72C93-D2D5-40C2-BCB8-7462851F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B733-C189-4CCC-8E8D-6A8C379C3A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096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5D866889-A656-4269-940E-0524599B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6E0B858-28DA-4C9F-9050-7DDCF46E0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8C02961-CE74-4458-AC57-AA7B1564D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E7D1A-D3CD-40BB-9DFA-1332E347EB4F}" type="datetimeFigureOut">
              <a:rPr lang="he-IL" smtClean="0"/>
              <a:t>כ"ב/תמוז/תשפ"ג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D8122CA-AADB-4924-8DC4-C1AECFEBE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EAE3CB1-1B00-471C-8C33-A1CE9AAC7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6B733-C189-4CCC-8E8D-6A8C379C3A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073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nadavb@mot.gov.i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akere@mot.gov.i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eunot.cbs.gov.il/teunot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vmap.gov.il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תמונה 31">
            <a:extLst>
              <a:ext uri="{FF2B5EF4-FFF2-40B4-BE49-F238E27FC236}">
                <a16:creationId xmlns:a16="http://schemas.microsoft.com/office/drawing/2014/main" id="{1C83716F-55C3-4D70-B8DB-145A96ED6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06" y="130605"/>
            <a:ext cx="1104900" cy="1104900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3EBB50C9-4014-4FA0-BFE6-AA01A680B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61" y="1151102"/>
            <a:ext cx="2325831" cy="1285852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8F493DA8-0B54-480B-88CA-F97506B9FF8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9" y="453257"/>
            <a:ext cx="143129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817568B9-2512-425B-B7CF-D9F28C3E3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727" y="4068142"/>
            <a:ext cx="2628794" cy="2628794"/>
          </a:xfrm>
          <a:prstGeom prst="rect">
            <a:avLst/>
          </a:prstGeom>
        </p:spPr>
      </p:pic>
      <p:sp>
        <p:nvSpPr>
          <p:cNvPr id="42" name="Subtitle 2">
            <a:extLst>
              <a:ext uri="{FF2B5EF4-FFF2-40B4-BE49-F238E27FC236}">
                <a16:creationId xmlns:a16="http://schemas.microsoft.com/office/drawing/2014/main" id="{F870B40F-5B87-47C8-AFEC-C3DE74489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030" y="2420253"/>
            <a:ext cx="4386393" cy="610803"/>
          </a:xfr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he-IL" sz="28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קול קורא "שותפים לדרך" 2023-2024</a:t>
            </a:r>
            <a:endParaRPr lang="en-US" sz="2800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996ED478-7461-4D25-B880-043818DDD7F4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3214319" y="1729843"/>
            <a:ext cx="5879582" cy="5272"/>
          </a:xfrm>
          <a:prstGeom prst="line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מחבר ישר 54">
            <a:extLst>
              <a:ext uri="{FF2B5EF4-FFF2-40B4-BE49-F238E27FC236}">
                <a16:creationId xmlns:a16="http://schemas.microsoft.com/office/drawing/2014/main" id="{D713462E-EDAD-43A7-9343-31FB7983859D}"/>
              </a:ext>
            </a:extLst>
          </p:cNvPr>
          <p:cNvCxnSpPr>
            <a:cxnSpLocks/>
          </p:cNvCxnSpPr>
          <p:nvPr/>
        </p:nvCxnSpPr>
        <p:spPr>
          <a:xfrm flipV="1">
            <a:off x="10831975" y="2257715"/>
            <a:ext cx="0" cy="2288159"/>
          </a:xfrm>
          <a:prstGeom prst="line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מחבר ישר 60">
            <a:extLst>
              <a:ext uri="{FF2B5EF4-FFF2-40B4-BE49-F238E27FC236}">
                <a16:creationId xmlns:a16="http://schemas.microsoft.com/office/drawing/2014/main" id="{925A6D01-8A30-4B34-899F-E164BD50190C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1811518" y="2060848"/>
            <a:ext cx="0" cy="3447872"/>
          </a:xfrm>
          <a:prstGeom prst="line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0" name="Subtitle 2">
            <a:extLst>
              <a:ext uri="{FF2B5EF4-FFF2-40B4-BE49-F238E27FC236}">
                <a16:creationId xmlns:a16="http://schemas.microsoft.com/office/drawing/2014/main" id="{1AB9D016-7825-4E78-A064-9F07BD19B527}"/>
              </a:ext>
            </a:extLst>
          </p:cNvPr>
          <p:cNvSpPr txBox="1">
            <a:spLocks/>
          </p:cNvSpPr>
          <p:nvPr/>
        </p:nvSpPr>
        <p:spPr>
          <a:xfrm>
            <a:off x="2880128" y="3198135"/>
            <a:ext cx="6752198" cy="89617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מדריך לשימוש ב-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GovMap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ובאתר </a:t>
            </a:r>
            <a:r>
              <a:rPr kumimoji="0" lang="he-I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הלמ"ס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73" name="מחבר ישר 72">
            <a:extLst>
              <a:ext uri="{FF2B5EF4-FFF2-40B4-BE49-F238E27FC236}">
                <a16:creationId xmlns:a16="http://schemas.microsoft.com/office/drawing/2014/main" id="{3A0CF8B2-328A-47CA-AF2C-3A875FA0A234}"/>
              </a:ext>
            </a:extLst>
          </p:cNvPr>
          <p:cNvCxnSpPr>
            <a:cxnSpLocks/>
            <a:endCxn id="76" idx="6"/>
          </p:cNvCxnSpPr>
          <p:nvPr/>
        </p:nvCxnSpPr>
        <p:spPr>
          <a:xfrm flipH="1">
            <a:off x="2063540" y="5760748"/>
            <a:ext cx="7285187" cy="0"/>
          </a:xfrm>
          <a:prstGeom prst="line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6" name="תרשים זרימה: מחבר 75">
            <a:extLst>
              <a:ext uri="{FF2B5EF4-FFF2-40B4-BE49-F238E27FC236}">
                <a16:creationId xmlns:a16="http://schemas.microsoft.com/office/drawing/2014/main" id="{4B31203E-EA96-4044-BA36-84178E0FC56A}"/>
              </a:ext>
            </a:extLst>
          </p:cNvPr>
          <p:cNvSpPr/>
          <p:nvPr/>
        </p:nvSpPr>
        <p:spPr>
          <a:xfrm>
            <a:off x="1559496" y="5508720"/>
            <a:ext cx="504044" cy="504056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4BFA8F4E-7540-432D-9292-E7D5C5B94A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27" y="1218666"/>
            <a:ext cx="1981792" cy="10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2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0BE278C-9530-47F3-8DC4-D2CB964CA921}"/>
              </a:ext>
            </a:extLst>
          </p:cNvPr>
          <p:cNvGrpSpPr/>
          <p:nvPr/>
        </p:nvGrpSpPr>
        <p:grpSpPr>
          <a:xfrm flipH="1">
            <a:off x="8976320" y="159849"/>
            <a:ext cx="2880924" cy="967306"/>
            <a:chOff x="-2076682" y="865319"/>
            <a:chExt cx="6540528" cy="2583509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278F2D1-3685-447C-8296-93471674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682" y="865319"/>
              <a:ext cx="6540528" cy="2583509"/>
            </a:xfrm>
            <a:prstGeom prst="rect">
              <a:avLst/>
            </a:prstGeom>
          </p:spPr>
        </p:pic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4F6E0723-194D-4BCD-8055-518B426692B1}"/>
                </a:ext>
              </a:extLst>
            </p:cNvPr>
            <p:cNvSpPr/>
            <p:nvPr userDrawn="1"/>
          </p:nvSpPr>
          <p:spPr>
            <a:xfrm>
              <a:off x="3026003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A9045F2-53F0-490D-9267-1BA31E4A3EFB}"/>
                </a:ext>
              </a:extLst>
            </p:cNvPr>
            <p:cNvSpPr/>
            <p:nvPr userDrawn="1"/>
          </p:nvSpPr>
          <p:spPr>
            <a:xfrm>
              <a:off x="2326207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E9BDB185-4FF2-46F2-AC0F-69C21033AB69}"/>
                </a:ext>
              </a:extLst>
            </p:cNvPr>
            <p:cNvSpPr/>
            <p:nvPr userDrawn="1"/>
          </p:nvSpPr>
          <p:spPr>
            <a:xfrm>
              <a:off x="1729048" y="1478982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D9D811F9-FB98-4C53-B5E0-4CBC5210D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0073"/>
            <a:ext cx="2325831" cy="12858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16C9C1-4E8C-4C30-ABBF-03E4EC59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657850"/>
            <a:ext cx="1104900" cy="11049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2DDD9A-5E21-46B5-A5D2-8375D8BB1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138300"/>
            <a:ext cx="143129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כותרת 1">
            <a:extLst>
              <a:ext uri="{FF2B5EF4-FFF2-40B4-BE49-F238E27FC236}">
                <a16:creationId xmlns:a16="http://schemas.microsoft.com/office/drawing/2014/main" id="{E0DA212A-0B20-4087-B904-811FAEFEC5CC}"/>
              </a:ext>
            </a:extLst>
          </p:cNvPr>
          <p:cNvSpPr txBox="1">
            <a:spLocks/>
          </p:cNvSpPr>
          <p:nvPr/>
        </p:nvSpPr>
        <p:spPr>
          <a:xfrm>
            <a:off x="2046287" y="1127155"/>
            <a:ext cx="8038514" cy="83333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מדריך </a:t>
            </a:r>
            <a:r>
              <a:rPr lang="en-US" sz="2800" b="1" dirty="0" err="1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GovMap</a:t>
            </a:r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– סימון פרויקטים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1D82C3E8-FE5E-4D87-BD88-0CB3143204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650" t="5497" b="3921"/>
          <a:stretch/>
        </p:blipFill>
        <p:spPr>
          <a:xfrm>
            <a:off x="1770485" y="1743471"/>
            <a:ext cx="3511157" cy="4326507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469C1EF-3718-43D8-8DB6-DAB3C97500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878"/>
          <a:stretch/>
        </p:blipFill>
        <p:spPr>
          <a:xfrm>
            <a:off x="8232165" y="1666216"/>
            <a:ext cx="2370480" cy="4472084"/>
          </a:xfrm>
          <a:prstGeom prst="rect">
            <a:avLst/>
          </a:prstGeom>
        </p:spPr>
      </p:pic>
      <p:sp>
        <p:nvSpPr>
          <p:cNvPr id="16" name="אליפסה 15">
            <a:extLst>
              <a:ext uri="{FF2B5EF4-FFF2-40B4-BE49-F238E27FC236}">
                <a16:creationId xmlns:a16="http://schemas.microsoft.com/office/drawing/2014/main" id="{87BAD0C7-0F5D-4A7E-9495-35383159327D}"/>
              </a:ext>
            </a:extLst>
          </p:cNvPr>
          <p:cNvSpPr/>
          <p:nvPr/>
        </p:nvSpPr>
        <p:spPr>
          <a:xfrm>
            <a:off x="9089506" y="3978436"/>
            <a:ext cx="203197" cy="199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782751DE-D2F9-4CAC-9488-5120A0AAE6A6}"/>
              </a:ext>
            </a:extLst>
          </p:cNvPr>
          <p:cNvCxnSpPr>
            <a:cxnSpLocks/>
          </p:cNvCxnSpPr>
          <p:nvPr/>
        </p:nvCxnSpPr>
        <p:spPr>
          <a:xfrm flipV="1">
            <a:off x="9015090" y="4191857"/>
            <a:ext cx="95826" cy="98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35FC70A0-6BEA-4A97-9F44-1E13CED72A7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630"/>
          <a:stretch/>
        </p:blipFill>
        <p:spPr>
          <a:xfrm>
            <a:off x="5670249" y="1630836"/>
            <a:ext cx="2291910" cy="4507464"/>
          </a:xfrm>
          <a:prstGeom prst="rect">
            <a:avLst/>
          </a:prstGeom>
        </p:spPr>
      </p:pic>
      <p:sp>
        <p:nvSpPr>
          <p:cNvPr id="19" name="אליפסה 18">
            <a:extLst>
              <a:ext uri="{FF2B5EF4-FFF2-40B4-BE49-F238E27FC236}">
                <a16:creationId xmlns:a16="http://schemas.microsoft.com/office/drawing/2014/main" id="{0FF4C295-B634-4B4D-9349-033C6A04D7E0}"/>
              </a:ext>
            </a:extLst>
          </p:cNvPr>
          <p:cNvSpPr/>
          <p:nvPr/>
        </p:nvSpPr>
        <p:spPr>
          <a:xfrm>
            <a:off x="7117227" y="2252436"/>
            <a:ext cx="691351" cy="269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6B3FC52F-CBA0-45DE-BD2C-1072271F1B11}"/>
              </a:ext>
            </a:extLst>
          </p:cNvPr>
          <p:cNvCxnSpPr>
            <a:cxnSpLocks/>
          </p:cNvCxnSpPr>
          <p:nvPr/>
        </p:nvCxnSpPr>
        <p:spPr>
          <a:xfrm flipV="1">
            <a:off x="6931415" y="2424890"/>
            <a:ext cx="217251" cy="131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402F283-27B5-4B58-99E1-6420CB2323CD}"/>
              </a:ext>
            </a:extLst>
          </p:cNvPr>
          <p:cNvSpPr txBox="1"/>
          <p:nvPr/>
        </p:nvSpPr>
        <p:spPr>
          <a:xfrm>
            <a:off x="8350766" y="5041988"/>
            <a:ext cx="205987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1. יש ללחוץ 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 החץ להצגת אפשרויות השכבה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CA07C9-309E-47D5-BA7A-411F28E321C0}"/>
              </a:ext>
            </a:extLst>
          </p:cNvPr>
          <p:cNvSpPr txBox="1"/>
          <p:nvPr/>
        </p:nvSpPr>
        <p:spPr>
          <a:xfrm>
            <a:off x="5786265" y="5053958"/>
            <a:ext cx="205987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2. ללחוץ על </a:t>
            </a:r>
          </a:p>
          <a:p>
            <a:pPr algn="r" rtl="1"/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"הוסף קו לשכבה"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729A36-FF0B-4376-8DA9-4F2F8034A290}"/>
              </a:ext>
            </a:extLst>
          </p:cNvPr>
          <p:cNvSpPr txBox="1"/>
          <p:nvPr/>
        </p:nvSpPr>
        <p:spPr>
          <a:xfrm>
            <a:off x="1993375" y="5068321"/>
            <a:ext cx="309719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3. לסמן את קטע הדרך הרצוי. אם מדובר בצומת, ניתן פשוט להקיף אותו עם הקו </a:t>
            </a:r>
          </a:p>
        </p:txBody>
      </p:sp>
    </p:spTree>
    <p:extLst>
      <p:ext uri="{BB962C8B-B14F-4D97-AF65-F5344CB8AC3E}">
        <p14:creationId xmlns:p14="http://schemas.microsoft.com/office/powerpoint/2010/main" val="19180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0BE278C-9530-47F3-8DC4-D2CB964CA921}"/>
              </a:ext>
            </a:extLst>
          </p:cNvPr>
          <p:cNvGrpSpPr/>
          <p:nvPr/>
        </p:nvGrpSpPr>
        <p:grpSpPr>
          <a:xfrm flipH="1">
            <a:off x="8976320" y="159849"/>
            <a:ext cx="2880924" cy="967306"/>
            <a:chOff x="-2076682" y="865319"/>
            <a:chExt cx="6540528" cy="2583509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278F2D1-3685-447C-8296-93471674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682" y="865319"/>
              <a:ext cx="6540528" cy="2583509"/>
            </a:xfrm>
            <a:prstGeom prst="rect">
              <a:avLst/>
            </a:prstGeom>
          </p:spPr>
        </p:pic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4F6E0723-194D-4BCD-8055-518B426692B1}"/>
                </a:ext>
              </a:extLst>
            </p:cNvPr>
            <p:cNvSpPr/>
            <p:nvPr userDrawn="1"/>
          </p:nvSpPr>
          <p:spPr>
            <a:xfrm>
              <a:off x="3026003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A9045F2-53F0-490D-9267-1BA31E4A3EFB}"/>
                </a:ext>
              </a:extLst>
            </p:cNvPr>
            <p:cNvSpPr/>
            <p:nvPr userDrawn="1"/>
          </p:nvSpPr>
          <p:spPr>
            <a:xfrm>
              <a:off x="2326207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E9BDB185-4FF2-46F2-AC0F-69C21033AB69}"/>
                </a:ext>
              </a:extLst>
            </p:cNvPr>
            <p:cNvSpPr/>
            <p:nvPr userDrawn="1"/>
          </p:nvSpPr>
          <p:spPr>
            <a:xfrm>
              <a:off x="1729048" y="1478982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D9D811F9-FB98-4C53-B5E0-4CBC5210D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0073"/>
            <a:ext cx="2325831" cy="12858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16C9C1-4E8C-4C30-ABBF-03E4EC59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657850"/>
            <a:ext cx="1104900" cy="11049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2DDD9A-5E21-46B5-A5D2-8375D8BB1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138300"/>
            <a:ext cx="143129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DEA4A68D-2AC8-45E8-AB7C-6D41EFA101F4}"/>
              </a:ext>
            </a:extLst>
          </p:cNvPr>
          <p:cNvSpPr txBox="1">
            <a:spLocks/>
          </p:cNvSpPr>
          <p:nvPr/>
        </p:nvSpPr>
        <p:spPr>
          <a:xfrm>
            <a:off x="2011076" y="252455"/>
            <a:ext cx="8038514" cy="83333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מדריך </a:t>
            </a:r>
            <a:r>
              <a:rPr lang="en-US" sz="2800" b="1" dirty="0" err="1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GovMap</a:t>
            </a:r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– סימון פרויקטים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39A8B24B-608E-4428-BDE6-9C11024655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02" r="598"/>
          <a:stretch/>
        </p:blipFill>
        <p:spPr>
          <a:xfrm>
            <a:off x="6427960" y="1701282"/>
            <a:ext cx="5522614" cy="4996868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6A90E0FA-7951-4DEC-9BA0-1F1B27E5A9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31" r="909" b="2724"/>
          <a:stretch/>
        </p:blipFill>
        <p:spPr>
          <a:xfrm>
            <a:off x="273844" y="1765882"/>
            <a:ext cx="6003003" cy="49968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199EC6-D437-4A3F-86E2-F24B067E6BED}"/>
              </a:ext>
            </a:extLst>
          </p:cNvPr>
          <p:cNvSpPr txBox="1"/>
          <p:nvPr/>
        </p:nvSpPr>
        <p:spPr>
          <a:xfrm>
            <a:off x="2419157" y="1311259"/>
            <a:ext cx="35923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סימון </a:t>
            </a:r>
            <a:r>
              <a:rPr lang="he-IL" b="1" dirty="0" err="1"/>
              <a:t>איזור</a:t>
            </a:r>
            <a:r>
              <a:rPr lang="he-IL" b="1" dirty="0"/>
              <a:t> עבור פרויקט מיתון תנועה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3D65BF-12DD-406C-85B7-0CBF478DC4FF}"/>
              </a:ext>
            </a:extLst>
          </p:cNvPr>
          <p:cNvSpPr txBox="1"/>
          <p:nvPr/>
        </p:nvSpPr>
        <p:spPr>
          <a:xfrm>
            <a:off x="6862527" y="1317310"/>
            <a:ext cx="47554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סימון מיקום פרויקט תאונות דרכים ומוסדות חינוך</a:t>
            </a:r>
          </a:p>
        </p:txBody>
      </p:sp>
    </p:spTree>
    <p:extLst>
      <p:ext uri="{BB962C8B-B14F-4D97-AF65-F5344CB8AC3E}">
        <p14:creationId xmlns:p14="http://schemas.microsoft.com/office/powerpoint/2010/main" val="375002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0BE278C-9530-47F3-8DC4-D2CB964CA921}"/>
              </a:ext>
            </a:extLst>
          </p:cNvPr>
          <p:cNvGrpSpPr/>
          <p:nvPr/>
        </p:nvGrpSpPr>
        <p:grpSpPr>
          <a:xfrm flipH="1">
            <a:off x="8976320" y="159849"/>
            <a:ext cx="2880924" cy="967306"/>
            <a:chOff x="-2076682" y="865319"/>
            <a:chExt cx="6540528" cy="2583509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278F2D1-3685-447C-8296-93471674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682" y="865319"/>
              <a:ext cx="6540528" cy="2583509"/>
            </a:xfrm>
            <a:prstGeom prst="rect">
              <a:avLst/>
            </a:prstGeom>
          </p:spPr>
        </p:pic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4F6E0723-194D-4BCD-8055-518B426692B1}"/>
                </a:ext>
              </a:extLst>
            </p:cNvPr>
            <p:cNvSpPr/>
            <p:nvPr userDrawn="1"/>
          </p:nvSpPr>
          <p:spPr>
            <a:xfrm>
              <a:off x="3026003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A9045F2-53F0-490D-9267-1BA31E4A3EFB}"/>
                </a:ext>
              </a:extLst>
            </p:cNvPr>
            <p:cNvSpPr/>
            <p:nvPr userDrawn="1"/>
          </p:nvSpPr>
          <p:spPr>
            <a:xfrm>
              <a:off x="2326207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E9BDB185-4FF2-46F2-AC0F-69C21033AB69}"/>
                </a:ext>
              </a:extLst>
            </p:cNvPr>
            <p:cNvSpPr/>
            <p:nvPr userDrawn="1"/>
          </p:nvSpPr>
          <p:spPr>
            <a:xfrm>
              <a:off x="1729048" y="1478982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D9D811F9-FB98-4C53-B5E0-4CBC5210D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0073"/>
            <a:ext cx="2325831" cy="12858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16C9C1-4E8C-4C30-ABBF-03E4EC59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657850"/>
            <a:ext cx="1104900" cy="11049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2DDD9A-5E21-46B5-A5D2-8375D8BB1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138300"/>
            <a:ext cx="143129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AD0C1CD9-4519-45E5-8F6A-A4C7A08BA3FF}"/>
              </a:ext>
            </a:extLst>
          </p:cNvPr>
          <p:cNvSpPr txBox="1">
            <a:spLocks/>
          </p:cNvSpPr>
          <p:nvPr/>
        </p:nvSpPr>
        <p:spPr>
          <a:xfrm>
            <a:off x="2046287" y="940892"/>
            <a:ext cx="8038514" cy="83333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מדריך </a:t>
            </a:r>
            <a:r>
              <a:rPr lang="en-US" sz="2800" b="1" dirty="0" err="1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GovMap</a:t>
            </a:r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– מספר פרויקטים לטופס המקוון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ADD95171-0B7A-4C75-BA11-67A8DE3CA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0522" y="2362727"/>
            <a:ext cx="3095823" cy="43354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CFD2B2-E48C-4666-ABD9-05917344E7EC}"/>
              </a:ext>
            </a:extLst>
          </p:cNvPr>
          <p:cNvSpPr txBox="1"/>
          <p:nvPr/>
        </p:nvSpPr>
        <p:spPr>
          <a:xfrm>
            <a:off x="5880323" y="1605216"/>
            <a:ext cx="268063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שלב 2</a:t>
            </a:r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– </a:t>
            </a:r>
          </a:p>
          <a:p>
            <a:pPr algn="r" rtl="1"/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הצגת טבלה של הקווים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2A8A825-DA99-4B5D-993E-96B08E3CB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4604" y="2422835"/>
            <a:ext cx="2680633" cy="32487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623969-DFCB-42E7-AC7D-5616FF9646AB}"/>
              </a:ext>
            </a:extLst>
          </p:cNvPr>
          <p:cNvSpPr txBox="1"/>
          <p:nvPr/>
        </p:nvSpPr>
        <p:spPr>
          <a:xfrm>
            <a:off x="8748225" y="1555835"/>
            <a:ext cx="310812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שלב 1 </a:t>
            </a:r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 </a:t>
            </a:r>
          </a:p>
          <a:p>
            <a:pPr algn="r" rtl="1"/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כניסה לאפשרויות השכבה</a:t>
            </a:r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31ECE0AB-A286-4FFB-956D-51CFC6681731}"/>
              </a:ext>
            </a:extLst>
          </p:cNvPr>
          <p:cNvSpPr/>
          <p:nvPr/>
        </p:nvSpPr>
        <p:spPr>
          <a:xfrm>
            <a:off x="6552624" y="4046580"/>
            <a:ext cx="1900314" cy="2847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D9CCADCB-6657-4F19-996C-8E0A277E15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0970" y="2312385"/>
            <a:ext cx="4259341" cy="13121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598FB1-174C-4768-8D72-53B2A464B051}"/>
              </a:ext>
            </a:extLst>
          </p:cNvPr>
          <p:cNvSpPr txBox="1"/>
          <p:nvPr/>
        </p:nvSpPr>
        <p:spPr>
          <a:xfrm>
            <a:off x="1284183" y="1624499"/>
            <a:ext cx="427619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שלב 3 </a:t>
            </a:r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 העתקת מספר הפרויקט </a:t>
            </a:r>
          </a:p>
          <a:p>
            <a:pPr algn="r" rtl="1"/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והזנתו בטופס המקוון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0518C-71DB-41F1-BD1B-224CFE1907FC}"/>
              </a:ext>
            </a:extLst>
          </p:cNvPr>
          <p:cNvSpPr txBox="1"/>
          <p:nvPr/>
        </p:nvSpPr>
        <p:spPr>
          <a:xfrm>
            <a:off x="1284183" y="3745803"/>
            <a:ext cx="425934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ניתן לגלול את הטבלה שמאלה וימינה בכדי לראות את שם הפרויקט</a:t>
            </a:r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FDBB5E58-010B-4472-8ACB-CB3840297545}"/>
              </a:ext>
            </a:extLst>
          </p:cNvPr>
          <p:cNvSpPr/>
          <p:nvPr/>
        </p:nvSpPr>
        <p:spPr>
          <a:xfrm>
            <a:off x="9989466" y="3194536"/>
            <a:ext cx="276433" cy="1366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6BD5BC43-7F41-464E-9F09-4155851265BD}"/>
              </a:ext>
            </a:extLst>
          </p:cNvPr>
          <p:cNvSpPr/>
          <p:nvPr/>
        </p:nvSpPr>
        <p:spPr>
          <a:xfrm>
            <a:off x="4504077" y="2783018"/>
            <a:ext cx="699956" cy="8415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BB39DBC7-A304-4F54-94F3-B5CFE0B6E186}"/>
              </a:ext>
            </a:extLst>
          </p:cNvPr>
          <p:cNvCxnSpPr>
            <a:cxnSpLocks/>
          </p:cNvCxnSpPr>
          <p:nvPr/>
        </p:nvCxnSpPr>
        <p:spPr>
          <a:xfrm>
            <a:off x="1615419" y="3638802"/>
            <a:ext cx="378382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DA87A44-C862-4C86-BC7B-4AE0D9EBC83B}"/>
              </a:ext>
            </a:extLst>
          </p:cNvPr>
          <p:cNvSpPr txBox="1"/>
          <p:nvPr/>
        </p:nvSpPr>
        <p:spPr>
          <a:xfrm>
            <a:off x="1284184" y="4553332"/>
            <a:ext cx="4246244" cy="653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שלב 4</a:t>
            </a:r>
            <a:r>
              <a:rPr lang="he-IL" b="1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 העתקת מספר הפרויקט </a:t>
            </a:r>
          </a:p>
          <a:p>
            <a:pPr algn="r" rtl="1"/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והזנתו בטופס המקוון</a:t>
            </a:r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174D288A-E926-4DCD-95AD-20FD851D79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5187" y="5328237"/>
            <a:ext cx="4225811" cy="1309548"/>
          </a:xfrm>
          <a:prstGeom prst="rect">
            <a:avLst/>
          </a:prstGeom>
        </p:spPr>
      </p:pic>
      <p:sp>
        <p:nvSpPr>
          <p:cNvPr id="24" name="אליפסה 23">
            <a:extLst>
              <a:ext uri="{FF2B5EF4-FFF2-40B4-BE49-F238E27FC236}">
                <a16:creationId xmlns:a16="http://schemas.microsoft.com/office/drawing/2014/main" id="{4A0DB412-2162-4594-A81D-163F5E240D5C}"/>
              </a:ext>
            </a:extLst>
          </p:cNvPr>
          <p:cNvSpPr/>
          <p:nvPr/>
        </p:nvSpPr>
        <p:spPr>
          <a:xfrm>
            <a:off x="3037273" y="6009726"/>
            <a:ext cx="1156450" cy="4439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1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8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0BE278C-9530-47F3-8DC4-D2CB964CA921}"/>
              </a:ext>
            </a:extLst>
          </p:cNvPr>
          <p:cNvGrpSpPr/>
          <p:nvPr/>
        </p:nvGrpSpPr>
        <p:grpSpPr>
          <a:xfrm flipH="1">
            <a:off x="8976320" y="159849"/>
            <a:ext cx="2880924" cy="967306"/>
            <a:chOff x="-2076682" y="865319"/>
            <a:chExt cx="6540528" cy="2583509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278F2D1-3685-447C-8296-93471674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682" y="865319"/>
              <a:ext cx="6540528" cy="2583509"/>
            </a:xfrm>
            <a:prstGeom prst="rect">
              <a:avLst/>
            </a:prstGeom>
          </p:spPr>
        </p:pic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4F6E0723-194D-4BCD-8055-518B426692B1}"/>
                </a:ext>
              </a:extLst>
            </p:cNvPr>
            <p:cNvSpPr/>
            <p:nvPr userDrawn="1"/>
          </p:nvSpPr>
          <p:spPr>
            <a:xfrm>
              <a:off x="3026003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A9045F2-53F0-490D-9267-1BA31E4A3EFB}"/>
                </a:ext>
              </a:extLst>
            </p:cNvPr>
            <p:cNvSpPr/>
            <p:nvPr userDrawn="1"/>
          </p:nvSpPr>
          <p:spPr>
            <a:xfrm>
              <a:off x="2326207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E9BDB185-4FF2-46F2-AC0F-69C21033AB69}"/>
                </a:ext>
              </a:extLst>
            </p:cNvPr>
            <p:cNvSpPr/>
            <p:nvPr userDrawn="1"/>
          </p:nvSpPr>
          <p:spPr>
            <a:xfrm>
              <a:off x="1729048" y="1478982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D9D811F9-FB98-4C53-B5E0-4CBC5210D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0073"/>
            <a:ext cx="2325831" cy="12858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16C9C1-4E8C-4C30-ABBF-03E4EC59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657850"/>
            <a:ext cx="1104900" cy="11049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2DDD9A-5E21-46B5-A5D2-8375D8BB1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138300"/>
            <a:ext cx="143129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D8113557-4B2B-45FB-A6CC-A38334166856}"/>
              </a:ext>
            </a:extLst>
          </p:cNvPr>
          <p:cNvSpPr txBox="1">
            <a:spLocks/>
          </p:cNvSpPr>
          <p:nvPr/>
        </p:nvSpPr>
        <p:spPr>
          <a:xfrm>
            <a:off x="2046287" y="940892"/>
            <a:ext cx="8038514" cy="83333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מדריך </a:t>
            </a:r>
            <a:r>
              <a:rPr lang="en-US" sz="2800" b="1" dirty="0" err="1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GovMap</a:t>
            </a:r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– קישור לפרויקט לטופס המקוון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D6CF8FA1-F893-4138-AB3D-4CB36FDD4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370" y="1619927"/>
            <a:ext cx="5283258" cy="24589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62C4EF-D1E3-4B56-AB45-5C59636CC6F1}"/>
              </a:ext>
            </a:extLst>
          </p:cNvPr>
          <p:cNvSpPr txBox="1"/>
          <p:nvPr/>
        </p:nvSpPr>
        <p:spPr>
          <a:xfrm>
            <a:off x="6472033" y="4210008"/>
            <a:ext cx="54635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1. לאחר הסימון, יש ללחוץ על "שתף" מצד שמאל למעלה ולהעתיק את הלינק (בגרסתו המקוצרת).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D425D-1F64-4BF9-B731-91D8C7DB46AE}"/>
              </a:ext>
            </a:extLst>
          </p:cNvPr>
          <p:cNvSpPr txBox="1"/>
          <p:nvPr/>
        </p:nvSpPr>
        <p:spPr>
          <a:xfrm>
            <a:off x="1677796" y="4173115"/>
            <a:ext cx="39877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2. את הלינק יש להדביק במקום המיועד לכך בטופס המקוון. 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20227C82-7D78-4F86-8C2A-03ED3D429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20" y="1906784"/>
            <a:ext cx="5198511" cy="1668504"/>
          </a:xfrm>
          <a:prstGeom prst="rect">
            <a:avLst/>
          </a:prstGeom>
        </p:spPr>
      </p:pic>
      <p:sp>
        <p:nvSpPr>
          <p:cNvPr id="15" name="אליפסה 14">
            <a:extLst>
              <a:ext uri="{FF2B5EF4-FFF2-40B4-BE49-F238E27FC236}">
                <a16:creationId xmlns:a16="http://schemas.microsoft.com/office/drawing/2014/main" id="{00310DB2-8BA6-46DE-9BF9-71CCDBEEC33A}"/>
              </a:ext>
            </a:extLst>
          </p:cNvPr>
          <p:cNvSpPr/>
          <p:nvPr/>
        </p:nvSpPr>
        <p:spPr>
          <a:xfrm>
            <a:off x="8869389" y="3238743"/>
            <a:ext cx="2039200" cy="421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F9C9D7A5-3059-49E7-8533-E0E4A9FA7FDD}"/>
              </a:ext>
            </a:extLst>
          </p:cNvPr>
          <p:cNvSpPr/>
          <p:nvPr/>
        </p:nvSpPr>
        <p:spPr>
          <a:xfrm>
            <a:off x="3951639" y="3137519"/>
            <a:ext cx="2039200" cy="421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9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0BE278C-9530-47F3-8DC4-D2CB964CA921}"/>
              </a:ext>
            </a:extLst>
          </p:cNvPr>
          <p:cNvGrpSpPr/>
          <p:nvPr/>
        </p:nvGrpSpPr>
        <p:grpSpPr>
          <a:xfrm flipH="1">
            <a:off x="8976320" y="159849"/>
            <a:ext cx="2880924" cy="967306"/>
            <a:chOff x="-2076682" y="865319"/>
            <a:chExt cx="6540528" cy="2583509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278F2D1-3685-447C-8296-93471674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682" y="865319"/>
              <a:ext cx="6540528" cy="2583509"/>
            </a:xfrm>
            <a:prstGeom prst="rect">
              <a:avLst/>
            </a:prstGeom>
          </p:spPr>
        </p:pic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4F6E0723-194D-4BCD-8055-518B426692B1}"/>
                </a:ext>
              </a:extLst>
            </p:cNvPr>
            <p:cNvSpPr/>
            <p:nvPr userDrawn="1"/>
          </p:nvSpPr>
          <p:spPr>
            <a:xfrm>
              <a:off x="3026003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A9045F2-53F0-490D-9267-1BA31E4A3EFB}"/>
                </a:ext>
              </a:extLst>
            </p:cNvPr>
            <p:cNvSpPr/>
            <p:nvPr userDrawn="1"/>
          </p:nvSpPr>
          <p:spPr>
            <a:xfrm>
              <a:off x="2326207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E9BDB185-4FF2-46F2-AC0F-69C21033AB69}"/>
                </a:ext>
              </a:extLst>
            </p:cNvPr>
            <p:cNvSpPr/>
            <p:nvPr userDrawn="1"/>
          </p:nvSpPr>
          <p:spPr>
            <a:xfrm>
              <a:off x="1729048" y="1478982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D9D811F9-FB98-4C53-B5E0-4CBC5210D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0073"/>
            <a:ext cx="2325831" cy="12858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16C9C1-4E8C-4C30-ABBF-03E4EC59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657850"/>
            <a:ext cx="1104900" cy="11049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2DDD9A-5E21-46B5-A5D2-8375D8BB1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138300"/>
            <a:ext cx="143129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2E8E6B3D-EC84-4525-B963-9419BA25D39E}"/>
              </a:ext>
            </a:extLst>
          </p:cNvPr>
          <p:cNvSpPr txBox="1">
            <a:spLocks/>
          </p:cNvSpPr>
          <p:nvPr/>
        </p:nvSpPr>
        <p:spPr>
          <a:xfrm>
            <a:off x="2046287" y="940892"/>
            <a:ext cx="8038514" cy="83333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מדריך </a:t>
            </a:r>
            <a:r>
              <a:rPr lang="en-US" sz="2800" b="1" dirty="0" err="1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GovMap</a:t>
            </a:r>
            <a:endParaRPr lang="he-IL" sz="2800" b="1" dirty="0">
              <a:solidFill>
                <a:srgbClr val="012A62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A2D9368C-61D4-44C9-92A3-C49E557FC85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he-IL" sz="2400" dirty="0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במידה ויש לכם שאלות או בעיות עם תפעול ה-</a:t>
            </a:r>
            <a:r>
              <a:rPr lang="en-US" sz="2400" dirty="0" err="1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GovMap</a:t>
            </a:r>
            <a:r>
              <a:rPr lang="he-IL" sz="2400" dirty="0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או קבלת הרשאה לשכבות ב-</a:t>
            </a:r>
            <a:r>
              <a:rPr lang="en-US" sz="2400" dirty="0" err="1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GovMap</a:t>
            </a:r>
            <a:r>
              <a:rPr lang="he-IL" sz="2400" dirty="0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ניתן לפנות </a:t>
            </a:r>
            <a:r>
              <a:rPr lang="he-IL" sz="2400" b="1" dirty="0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לאגף רשויות מקומיות: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e-IL" sz="2400" dirty="0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איתן הקר במייל </a:t>
            </a:r>
            <a:r>
              <a:rPr lang="en-US" sz="2400" dirty="0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6"/>
              </a:rPr>
              <a:t>hakere@mot.gov.il</a:t>
            </a:r>
            <a:r>
              <a:rPr lang="he-IL" sz="2400" dirty="0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או בנייד 054-6464918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e-IL" sz="2400" dirty="0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ברכה נדב במייל </a:t>
            </a:r>
            <a:r>
              <a:rPr lang="en-US" sz="2400" dirty="0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7"/>
              </a:rPr>
              <a:t>nadavb@mot.gov.il</a:t>
            </a:r>
            <a:r>
              <a:rPr lang="he-IL" sz="2400" dirty="0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או בנייד 050-2100392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15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0BE278C-9530-47F3-8DC4-D2CB964CA921}"/>
              </a:ext>
            </a:extLst>
          </p:cNvPr>
          <p:cNvGrpSpPr/>
          <p:nvPr/>
        </p:nvGrpSpPr>
        <p:grpSpPr>
          <a:xfrm flipH="1">
            <a:off x="8976320" y="159849"/>
            <a:ext cx="2880924" cy="967306"/>
            <a:chOff x="-2076682" y="865319"/>
            <a:chExt cx="6540528" cy="2583509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278F2D1-3685-447C-8296-93471674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682" y="865319"/>
              <a:ext cx="6540528" cy="2583509"/>
            </a:xfrm>
            <a:prstGeom prst="rect">
              <a:avLst/>
            </a:prstGeom>
          </p:spPr>
        </p:pic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4F6E0723-194D-4BCD-8055-518B426692B1}"/>
                </a:ext>
              </a:extLst>
            </p:cNvPr>
            <p:cNvSpPr/>
            <p:nvPr userDrawn="1"/>
          </p:nvSpPr>
          <p:spPr>
            <a:xfrm>
              <a:off x="3026003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A9045F2-53F0-490D-9267-1BA31E4A3EFB}"/>
                </a:ext>
              </a:extLst>
            </p:cNvPr>
            <p:cNvSpPr/>
            <p:nvPr userDrawn="1"/>
          </p:nvSpPr>
          <p:spPr>
            <a:xfrm>
              <a:off x="2326207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E9BDB185-4FF2-46F2-AC0F-69C21033AB69}"/>
                </a:ext>
              </a:extLst>
            </p:cNvPr>
            <p:cNvSpPr/>
            <p:nvPr userDrawn="1"/>
          </p:nvSpPr>
          <p:spPr>
            <a:xfrm>
              <a:off x="1729048" y="1478982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D9D811F9-FB98-4C53-B5E0-4CBC5210D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0073"/>
            <a:ext cx="2325831" cy="12858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16C9C1-4E8C-4C30-ABBF-03E4EC59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657850"/>
            <a:ext cx="1104900" cy="11049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2DDD9A-5E21-46B5-A5D2-8375D8BB1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138300"/>
            <a:ext cx="143129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F4263E0-FBA2-486F-A6FA-EBDA801A775E}"/>
              </a:ext>
            </a:extLst>
          </p:cNvPr>
          <p:cNvSpPr txBox="1">
            <a:spLocks/>
          </p:cNvSpPr>
          <p:nvPr/>
        </p:nvSpPr>
        <p:spPr>
          <a:xfrm>
            <a:off x="2422285" y="2945346"/>
            <a:ext cx="6995120" cy="967307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he-IL" sz="40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חלק 2 – מדריך לאיתור תאונות דרכים עם נפגעים באתר </a:t>
            </a:r>
            <a:r>
              <a:rPr lang="he-IL" sz="4000" dirty="0" err="1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הלמ"ס</a:t>
            </a:r>
            <a:endParaRPr lang="en-US" sz="4000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מציין מיקום טקסט 2">
            <a:extLst>
              <a:ext uri="{FF2B5EF4-FFF2-40B4-BE49-F238E27FC236}">
                <a16:creationId xmlns:a16="http://schemas.microsoft.com/office/drawing/2014/main" id="{3DE3052C-1FC8-4EED-8666-A2BBF8DB70D5}"/>
              </a:ext>
            </a:extLst>
          </p:cNvPr>
          <p:cNvSpPr txBox="1">
            <a:spLocks/>
          </p:cNvSpPr>
          <p:nvPr/>
        </p:nvSpPr>
        <p:spPr>
          <a:xfrm>
            <a:off x="257695" y="4467927"/>
            <a:ext cx="11526937" cy="150018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4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קישור לאתר "איתור תאונות דרכים עם נפגעים בלמ"ס -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https://teunot.cbs.gov.il/teunotm/</a:t>
            </a:r>
            <a:endParaRPr lang="he-IL" sz="2400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9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0BE278C-9530-47F3-8DC4-D2CB964CA921}"/>
              </a:ext>
            </a:extLst>
          </p:cNvPr>
          <p:cNvGrpSpPr/>
          <p:nvPr/>
        </p:nvGrpSpPr>
        <p:grpSpPr>
          <a:xfrm flipH="1">
            <a:off x="8976320" y="159849"/>
            <a:ext cx="2880924" cy="967306"/>
            <a:chOff x="-2076682" y="865319"/>
            <a:chExt cx="6540528" cy="2583509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278F2D1-3685-447C-8296-93471674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682" y="865319"/>
              <a:ext cx="6540528" cy="2583509"/>
            </a:xfrm>
            <a:prstGeom prst="rect">
              <a:avLst/>
            </a:prstGeom>
          </p:spPr>
        </p:pic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4F6E0723-194D-4BCD-8055-518B426692B1}"/>
                </a:ext>
              </a:extLst>
            </p:cNvPr>
            <p:cNvSpPr/>
            <p:nvPr userDrawn="1"/>
          </p:nvSpPr>
          <p:spPr>
            <a:xfrm>
              <a:off x="3026003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A9045F2-53F0-490D-9267-1BA31E4A3EFB}"/>
                </a:ext>
              </a:extLst>
            </p:cNvPr>
            <p:cNvSpPr/>
            <p:nvPr userDrawn="1"/>
          </p:nvSpPr>
          <p:spPr>
            <a:xfrm>
              <a:off x="2326207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E9BDB185-4FF2-46F2-AC0F-69C21033AB69}"/>
                </a:ext>
              </a:extLst>
            </p:cNvPr>
            <p:cNvSpPr/>
            <p:nvPr userDrawn="1"/>
          </p:nvSpPr>
          <p:spPr>
            <a:xfrm>
              <a:off x="1729048" y="1478982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D9D811F9-FB98-4C53-B5E0-4CBC5210D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0073"/>
            <a:ext cx="2325831" cy="12858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16C9C1-4E8C-4C30-ABBF-03E4EC59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657850"/>
            <a:ext cx="1104900" cy="11049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2DDD9A-5E21-46B5-A5D2-8375D8BB1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138300"/>
            <a:ext cx="143129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A700E85F-6B4A-4A9F-B27D-BAE2157FB39D}"/>
              </a:ext>
            </a:extLst>
          </p:cNvPr>
          <p:cNvSpPr txBox="1">
            <a:spLocks/>
          </p:cNvSpPr>
          <p:nvPr/>
        </p:nvSpPr>
        <p:spPr>
          <a:xfrm>
            <a:off x="2076743" y="1230276"/>
            <a:ext cx="8038514" cy="83333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שימוש באתר </a:t>
            </a:r>
            <a:r>
              <a:rPr lang="he-IL" sz="2800" b="1" dirty="0" err="1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הלמ"ס</a:t>
            </a:r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למידע אודות תאונות דרכים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250799EE-DC51-43C6-B4EE-89232B939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7979" y="1648301"/>
            <a:ext cx="7718955" cy="462948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61D95B5-2E8E-46B5-9669-557D4F6B49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723" y="2516128"/>
            <a:ext cx="7718955" cy="3769832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939E7305-AD3B-4600-83E4-F749E23E5691}"/>
              </a:ext>
            </a:extLst>
          </p:cNvPr>
          <p:cNvSpPr/>
          <p:nvPr/>
        </p:nvSpPr>
        <p:spPr>
          <a:xfrm>
            <a:off x="10180923" y="1845734"/>
            <a:ext cx="1801827" cy="1583266"/>
          </a:xfrm>
          <a:prstGeom prst="rect">
            <a:avLst/>
          </a:prstGeom>
          <a:solidFill>
            <a:schemeClr val="bg1"/>
          </a:solidFill>
          <a:ln w="127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100" dirty="0">
                <a:solidFill>
                  <a:srgbClr val="012A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יש לפתוח את החלונית "חיפוש לפי עירוני / </a:t>
            </a:r>
            <a:br>
              <a:rPr lang="en-US" sz="1100" dirty="0">
                <a:solidFill>
                  <a:srgbClr val="012A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e-IL" sz="1100" dirty="0">
                <a:solidFill>
                  <a:srgbClr val="012A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לא עירוני" ואז לחפש </a:t>
            </a:r>
            <a:br>
              <a:rPr lang="en-US" sz="1100" dirty="0">
                <a:solidFill>
                  <a:srgbClr val="012A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e-IL" sz="1100" dirty="0">
                <a:solidFill>
                  <a:srgbClr val="012A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לפי יישוב ורחוב / </a:t>
            </a:r>
            <a:br>
              <a:rPr lang="en-US" sz="1100" dirty="0">
                <a:solidFill>
                  <a:srgbClr val="012A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e-IL" sz="1100" dirty="0">
                <a:solidFill>
                  <a:srgbClr val="012A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יישוב וצומת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0ADA34C1-5D74-4D01-B595-7E1A6B6ECFEC}"/>
              </a:ext>
            </a:extLst>
          </p:cNvPr>
          <p:cNvSpPr/>
          <p:nvPr/>
        </p:nvSpPr>
        <p:spPr>
          <a:xfrm>
            <a:off x="10218170" y="3693334"/>
            <a:ext cx="1764581" cy="2199465"/>
          </a:xfrm>
          <a:prstGeom prst="rect">
            <a:avLst/>
          </a:prstGeom>
          <a:solidFill>
            <a:schemeClr val="bg1"/>
          </a:solidFill>
          <a:ln w="127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200" dirty="0">
                <a:solidFill>
                  <a:srgbClr val="012A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יש לבחור מהרשימה את פרק הזמן הרלוונטי בהתאם לקריטריונים, ולאחר מכן לסמן ב"</a:t>
            </a:r>
            <a:r>
              <a:rPr lang="en-US" sz="1200" dirty="0">
                <a:solidFill>
                  <a:srgbClr val="012A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</a:t>
            </a:r>
            <a:r>
              <a:rPr lang="he-IL" sz="1200" dirty="0">
                <a:solidFill>
                  <a:srgbClr val="012A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" את תיבת הבחירה וללחץ על "הצג"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DEA39637-F8A6-49B3-BE59-3F936B0AF02B}"/>
              </a:ext>
            </a:extLst>
          </p:cNvPr>
          <p:cNvSpPr/>
          <p:nvPr/>
        </p:nvSpPr>
        <p:spPr>
          <a:xfrm>
            <a:off x="236149" y="2179858"/>
            <a:ext cx="1925249" cy="9150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05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שימו לב להבדלים </a:t>
            </a:r>
            <a:br>
              <a:rPr lang="en-US" sz="105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e-IL" sz="105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בין סוגי תאונות: </a:t>
            </a:r>
            <a:br>
              <a:rPr lang="en-US" sz="105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e-IL" sz="105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בצומת, לא בצומת, </a:t>
            </a:r>
            <a:br>
              <a:rPr lang="en-US" sz="105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e-IL" sz="105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עיגון מדויק או לא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B39A07AB-C58C-4D2B-89D9-16C500A93FEB}"/>
              </a:ext>
            </a:extLst>
          </p:cNvPr>
          <p:cNvSpPr/>
          <p:nvPr/>
        </p:nvSpPr>
        <p:spPr>
          <a:xfrm>
            <a:off x="236150" y="3333044"/>
            <a:ext cx="1925249" cy="9831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05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ניתן לייצא את הטבלה לאקסל כדי להפיק ממנה נתונים בצורה נוחה</a:t>
            </a:r>
          </a:p>
        </p:txBody>
      </p:sp>
    </p:spTree>
    <p:extLst>
      <p:ext uri="{BB962C8B-B14F-4D97-AF65-F5344CB8AC3E}">
        <p14:creationId xmlns:p14="http://schemas.microsoft.com/office/powerpoint/2010/main" val="14142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0BE278C-9530-47F3-8DC4-D2CB964CA921}"/>
              </a:ext>
            </a:extLst>
          </p:cNvPr>
          <p:cNvGrpSpPr/>
          <p:nvPr/>
        </p:nvGrpSpPr>
        <p:grpSpPr>
          <a:xfrm flipH="1">
            <a:off x="8976320" y="159849"/>
            <a:ext cx="2880924" cy="967306"/>
            <a:chOff x="-2076682" y="865319"/>
            <a:chExt cx="6540528" cy="2583509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278F2D1-3685-447C-8296-93471674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682" y="865319"/>
              <a:ext cx="6540528" cy="2583509"/>
            </a:xfrm>
            <a:prstGeom prst="rect">
              <a:avLst/>
            </a:prstGeom>
          </p:spPr>
        </p:pic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4F6E0723-194D-4BCD-8055-518B426692B1}"/>
                </a:ext>
              </a:extLst>
            </p:cNvPr>
            <p:cNvSpPr/>
            <p:nvPr userDrawn="1"/>
          </p:nvSpPr>
          <p:spPr>
            <a:xfrm>
              <a:off x="3026003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A9045F2-53F0-490D-9267-1BA31E4A3EFB}"/>
                </a:ext>
              </a:extLst>
            </p:cNvPr>
            <p:cNvSpPr/>
            <p:nvPr userDrawn="1"/>
          </p:nvSpPr>
          <p:spPr>
            <a:xfrm>
              <a:off x="2326207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E9BDB185-4FF2-46F2-AC0F-69C21033AB69}"/>
                </a:ext>
              </a:extLst>
            </p:cNvPr>
            <p:cNvSpPr/>
            <p:nvPr userDrawn="1"/>
          </p:nvSpPr>
          <p:spPr>
            <a:xfrm>
              <a:off x="1729048" y="1478982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D9D811F9-FB98-4C53-B5E0-4CBC5210D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0073"/>
            <a:ext cx="2325831" cy="12858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16C9C1-4E8C-4C30-ABBF-03E4EC59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657850"/>
            <a:ext cx="1104900" cy="11049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2DDD9A-5E21-46B5-A5D2-8375D8BB1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138300"/>
            <a:ext cx="143129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3119AB7-A2A2-4DED-B01C-635D0EDE1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866" y="1788929"/>
            <a:ext cx="5310501" cy="3909879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53E40C6-DEF4-4986-A790-FF09DE748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932" y="1788929"/>
            <a:ext cx="5063067" cy="3949573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EDDC9514-501F-4980-8235-70A06B6AB880}"/>
              </a:ext>
            </a:extLst>
          </p:cNvPr>
          <p:cNvSpPr/>
          <p:nvPr/>
        </p:nvSpPr>
        <p:spPr>
          <a:xfrm>
            <a:off x="3809999" y="5852869"/>
            <a:ext cx="5469467" cy="6223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ניתן לייצא את הטבלה לאקסל כדי להפיק ממנה נתונים בצורה נוחה</a:t>
            </a:r>
          </a:p>
        </p:txBody>
      </p:sp>
      <p:sp>
        <p:nvSpPr>
          <p:cNvPr id="14" name="כותרת 1">
            <a:extLst>
              <a:ext uri="{FF2B5EF4-FFF2-40B4-BE49-F238E27FC236}">
                <a16:creationId xmlns:a16="http://schemas.microsoft.com/office/drawing/2014/main" id="{4E9D7DAE-FE54-4928-A97A-FD15D4F628CE}"/>
              </a:ext>
            </a:extLst>
          </p:cNvPr>
          <p:cNvSpPr txBox="1">
            <a:spLocks/>
          </p:cNvSpPr>
          <p:nvPr/>
        </p:nvSpPr>
        <p:spPr>
          <a:xfrm>
            <a:off x="2076742" y="1151553"/>
            <a:ext cx="8038514" cy="83333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שימוש באתר </a:t>
            </a:r>
            <a:r>
              <a:rPr lang="he-IL" sz="2800" b="1" dirty="0" err="1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הלמ"ס</a:t>
            </a:r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למידע אודות תאונות דרכים</a:t>
            </a:r>
          </a:p>
        </p:txBody>
      </p:sp>
    </p:spTree>
    <p:extLst>
      <p:ext uri="{BB962C8B-B14F-4D97-AF65-F5344CB8AC3E}">
        <p14:creationId xmlns:p14="http://schemas.microsoft.com/office/powerpoint/2010/main" val="398604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0BE278C-9530-47F3-8DC4-D2CB964CA921}"/>
              </a:ext>
            </a:extLst>
          </p:cNvPr>
          <p:cNvGrpSpPr/>
          <p:nvPr/>
        </p:nvGrpSpPr>
        <p:grpSpPr>
          <a:xfrm flipH="1">
            <a:off x="8976320" y="159849"/>
            <a:ext cx="2880924" cy="967306"/>
            <a:chOff x="-2076682" y="865319"/>
            <a:chExt cx="6540528" cy="2583509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278F2D1-3685-447C-8296-93471674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682" y="865319"/>
              <a:ext cx="6540528" cy="2583509"/>
            </a:xfrm>
            <a:prstGeom prst="rect">
              <a:avLst/>
            </a:prstGeom>
          </p:spPr>
        </p:pic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4F6E0723-194D-4BCD-8055-518B426692B1}"/>
                </a:ext>
              </a:extLst>
            </p:cNvPr>
            <p:cNvSpPr/>
            <p:nvPr userDrawn="1"/>
          </p:nvSpPr>
          <p:spPr>
            <a:xfrm>
              <a:off x="3026003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A9045F2-53F0-490D-9267-1BA31E4A3EFB}"/>
                </a:ext>
              </a:extLst>
            </p:cNvPr>
            <p:cNvSpPr/>
            <p:nvPr userDrawn="1"/>
          </p:nvSpPr>
          <p:spPr>
            <a:xfrm>
              <a:off x="2326207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E9BDB185-4FF2-46F2-AC0F-69C21033AB69}"/>
                </a:ext>
              </a:extLst>
            </p:cNvPr>
            <p:cNvSpPr/>
            <p:nvPr userDrawn="1"/>
          </p:nvSpPr>
          <p:spPr>
            <a:xfrm>
              <a:off x="1729048" y="1478982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D9D811F9-FB98-4C53-B5E0-4CBC5210D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0073"/>
            <a:ext cx="2325831" cy="12858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16C9C1-4E8C-4C30-ABBF-03E4EC59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657850"/>
            <a:ext cx="1104900" cy="11049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2DDD9A-5E21-46B5-A5D2-8375D8BB1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138300"/>
            <a:ext cx="143129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7A62EF55-1E4A-4DE4-A0A1-2E52DACB3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4802" y="1285861"/>
            <a:ext cx="8347609" cy="500652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4502DC3-7526-487D-8494-21AC7600D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4802" y="2093056"/>
            <a:ext cx="7046122" cy="4202030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324F5AD1-2C82-467D-90F1-1C18DE268D4E}"/>
              </a:ext>
            </a:extLst>
          </p:cNvPr>
          <p:cNvSpPr/>
          <p:nvPr/>
        </p:nvSpPr>
        <p:spPr>
          <a:xfrm>
            <a:off x="509348" y="2504957"/>
            <a:ext cx="2121870" cy="6223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05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אפשרות נוספת היא לסמן נקודה על המפה באמצעות לחצן זה</a:t>
            </a:r>
          </a:p>
        </p:txBody>
      </p:sp>
      <p:sp>
        <p:nvSpPr>
          <p:cNvPr id="14" name="כותרת 1">
            <a:extLst>
              <a:ext uri="{FF2B5EF4-FFF2-40B4-BE49-F238E27FC236}">
                <a16:creationId xmlns:a16="http://schemas.microsoft.com/office/drawing/2014/main" id="{3C2DF61C-6DDC-43F3-9888-41054106D5FA}"/>
              </a:ext>
            </a:extLst>
          </p:cNvPr>
          <p:cNvSpPr txBox="1">
            <a:spLocks/>
          </p:cNvSpPr>
          <p:nvPr/>
        </p:nvSpPr>
        <p:spPr>
          <a:xfrm>
            <a:off x="2258405" y="1121553"/>
            <a:ext cx="7467241" cy="74874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שימוש באתר </a:t>
            </a:r>
            <a:r>
              <a:rPr lang="he-IL" sz="2800" b="1" dirty="0" err="1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הלמ"ס</a:t>
            </a:r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למידע אודות תאונות דרכים</a:t>
            </a:r>
          </a:p>
        </p:txBody>
      </p:sp>
    </p:spTree>
    <p:extLst>
      <p:ext uri="{BB962C8B-B14F-4D97-AF65-F5344CB8AC3E}">
        <p14:creationId xmlns:p14="http://schemas.microsoft.com/office/powerpoint/2010/main" val="191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0BE278C-9530-47F3-8DC4-D2CB964CA921}"/>
              </a:ext>
            </a:extLst>
          </p:cNvPr>
          <p:cNvGrpSpPr/>
          <p:nvPr/>
        </p:nvGrpSpPr>
        <p:grpSpPr>
          <a:xfrm flipH="1">
            <a:off x="8976320" y="159849"/>
            <a:ext cx="2880924" cy="967306"/>
            <a:chOff x="-2076682" y="865319"/>
            <a:chExt cx="6540528" cy="2583509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278F2D1-3685-447C-8296-93471674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682" y="865319"/>
              <a:ext cx="6540528" cy="2583509"/>
            </a:xfrm>
            <a:prstGeom prst="rect">
              <a:avLst/>
            </a:prstGeom>
          </p:spPr>
        </p:pic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4F6E0723-194D-4BCD-8055-518B426692B1}"/>
                </a:ext>
              </a:extLst>
            </p:cNvPr>
            <p:cNvSpPr/>
            <p:nvPr userDrawn="1"/>
          </p:nvSpPr>
          <p:spPr>
            <a:xfrm>
              <a:off x="3026003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A9045F2-53F0-490D-9267-1BA31E4A3EFB}"/>
                </a:ext>
              </a:extLst>
            </p:cNvPr>
            <p:cNvSpPr/>
            <p:nvPr userDrawn="1"/>
          </p:nvSpPr>
          <p:spPr>
            <a:xfrm>
              <a:off x="2326207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E9BDB185-4FF2-46F2-AC0F-69C21033AB69}"/>
                </a:ext>
              </a:extLst>
            </p:cNvPr>
            <p:cNvSpPr/>
            <p:nvPr userDrawn="1"/>
          </p:nvSpPr>
          <p:spPr>
            <a:xfrm>
              <a:off x="1729048" y="1478982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D9D811F9-FB98-4C53-B5E0-4CBC5210D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0073"/>
            <a:ext cx="2325831" cy="12858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16C9C1-4E8C-4C30-ABBF-03E4EC59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657850"/>
            <a:ext cx="1104900" cy="11049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2DDD9A-5E21-46B5-A5D2-8375D8BB1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138300"/>
            <a:ext cx="143129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30D28254-15FD-48E4-8D81-388EB7AE443A}"/>
              </a:ext>
            </a:extLst>
          </p:cNvPr>
          <p:cNvSpPr txBox="1">
            <a:spLocks/>
          </p:cNvSpPr>
          <p:nvPr/>
        </p:nvSpPr>
        <p:spPr>
          <a:xfrm>
            <a:off x="2076743" y="1265301"/>
            <a:ext cx="8038514" cy="83333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הגשת הבקשות - מהתיאוריה למעשה</a:t>
            </a: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F5C86C78-AB9A-4ABF-A132-2D1AC3881B30}"/>
              </a:ext>
            </a:extLst>
          </p:cNvPr>
          <p:cNvSpPr txBox="1">
            <a:spLocks/>
          </p:cNvSpPr>
          <p:nvPr/>
        </p:nvSpPr>
        <p:spPr>
          <a:xfrm>
            <a:off x="4779818" y="2032289"/>
            <a:ext cx="6873713" cy="1498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he-IL" sz="2400" b="1" u="sng" dirty="0">
                <a:solidFill>
                  <a:srgbClr val="012A6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מצגת זאת כוללת שני חלקים -</a:t>
            </a:r>
          </a:p>
          <a:p>
            <a:pPr marL="514350" indent="-514350">
              <a:buFont typeface="Arial"/>
              <a:buAutoNum type="arabicPeriod"/>
            </a:pPr>
            <a:r>
              <a:rPr lang="he-IL" sz="2400" dirty="0">
                <a:solidFill>
                  <a:srgbClr val="012A6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מדריך לאתר </a:t>
            </a:r>
            <a:r>
              <a:rPr lang="en-US" sz="2400" dirty="0" err="1">
                <a:solidFill>
                  <a:srgbClr val="012A6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GovMap</a:t>
            </a:r>
            <a:r>
              <a:rPr lang="he-IL" sz="2400" dirty="0">
                <a:solidFill>
                  <a:srgbClr val="012A6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514350" indent="-514350">
              <a:buFont typeface="Arial"/>
              <a:buAutoNum type="arabicPeriod"/>
            </a:pPr>
            <a:r>
              <a:rPr lang="he-IL" sz="2400" dirty="0">
                <a:solidFill>
                  <a:srgbClr val="012A6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מדריך לאיתור תאונות דרכים עם נפגעים בלמ"ס.</a:t>
            </a:r>
            <a:endParaRPr lang="he-IL" dirty="0"/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B16133BA-CC8B-4194-ACFE-98468753B3D3}"/>
              </a:ext>
            </a:extLst>
          </p:cNvPr>
          <p:cNvSpPr/>
          <p:nvPr/>
        </p:nvSpPr>
        <p:spPr>
          <a:xfrm>
            <a:off x="2743381" y="3797418"/>
            <a:ext cx="7196666" cy="8333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0B5117D5-F1E8-40ED-98B1-9DEF1F2E2343}"/>
              </a:ext>
            </a:extLst>
          </p:cNvPr>
          <p:cNvSpPr/>
          <p:nvPr/>
        </p:nvSpPr>
        <p:spPr>
          <a:xfrm>
            <a:off x="2743381" y="4967859"/>
            <a:ext cx="7196667" cy="8333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EDECA22C-48DA-44DA-9F78-63FB1E747C5F}"/>
              </a:ext>
            </a:extLst>
          </p:cNvPr>
          <p:cNvSpPr/>
          <p:nvPr/>
        </p:nvSpPr>
        <p:spPr>
          <a:xfrm>
            <a:off x="3098286" y="5178599"/>
            <a:ext cx="662735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צוות האגף עומד לשירותכם בכל תהליך הגשת הבקשות לתקצוב.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3400B328-5E27-45F8-BCBA-8D482B5B47C9}"/>
              </a:ext>
            </a:extLst>
          </p:cNvPr>
          <p:cNvSpPr/>
          <p:nvPr/>
        </p:nvSpPr>
        <p:spPr>
          <a:xfrm>
            <a:off x="3048000" y="4043268"/>
            <a:ext cx="640061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המצגת כוללת קישורים לאתרים הרלוונטיים עם הסברים.</a:t>
            </a:r>
          </a:p>
        </p:txBody>
      </p:sp>
    </p:spTree>
    <p:extLst>
      <p:ext uri="{BB962C8B-B14F-4D97-AF65-F5344CB8AC3E}">
        <p14:creationId xmlns:p14="http://schemas.microsoft.com/office/powerpoint/2010/main" val="38952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0BE278C-9530-47F3-8DC4-D2CB964CA921}"/>
              </a:ext>
            </a:extLst>
          </p:cNvPr>
          <p:cNvGrpSpPr/>
          <p:nvPr/>
        </p:nvGrpSpPr>
        <p:grpSpPr>
          <a:xfrm flipH="1">
            <a:off x="8976320" y="159849"/>
            <a:ext cx="2880924" cy="967306"/>
            <a:chOff x="-2076682" y="865319"/>
            <a:chExt cx="6540528" cy="2583509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278F2D1-3685-447C-8296-93471674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682" y="865319"/>
              <a:ext cx="6540528" cy="2583509"/>
            </a:xfrm>
            <a:prstGeom prst="rect">
              <a:avLst/>
            </a:prstGeom>
          </p:spPr>
        </p:pic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4F6E0723-194D-4BCD-8055-518B426692B1}"/>
                </a:ext>
              </a:extLst>
            </p:cNvPr>
            <p:cNvSpPr/>
            <p:nvPr userDrawn="1"/>
          </p:nvSpPr>
          <p:spPr>
            <a:xfrm>
              <a:off x="3026003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A9045F2-53F0-490D-9267-1BA31E4A3EFB}"/>
                </a:ext>
              </a:extLst>
            </p:cNvPr>
            <p:cNvSpPr/>
            <p:nvPr userDrawn="1"/>
          </p:nvSpPr>
          <p:spPr>
            <a:xfrm>
              <a:off x="2326207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E9BDB185-4FF2-46F2-AC0F-69C21033AB69}"/>
                </a:ext>
              </a:extLst>
            </p:cNvPr>
            <p:cNvSpPr/>
            <p:nvPr userDrawn="1"/>
          </p:nvSpPr>
          <p:spPr>
            <a:xfrm>
              <a:off x="1729048" y="1478982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D9D811F9-FB98-4C53-B5E0-4CBC5210D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0073"/>
            <a:ext cx="2325831" cy="12858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16C9C1-4E8C-4C30-ABBF-03E4EC59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657850"/>
            <a:ext cx="1104900" cy="11049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2DDD9A-5E21-46B5-A5D2-8375D8BB1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138300"/>
            <a:ext cx="143129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131F5BC9-BD95-4CB2-9C2A-2A3E5636363B}"/>
              </a:ext>
            </a:extLst>
          </p:cNvPr>
          <p:cNvSpPr txBox="1">
            <a:spLocks/>
          </p:cNvSpPr>
          <p:nvPr/>
        </p:nvSpPr>
        <p:spPr>
          <a:xfrm>
            <a:off x="3456054" y="2461693"/>
            <a:ext cx="5520266" cy="967307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he-IL" sz="40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חלק 1 – מדריך ל-</a:t>
            </a:r>
            <a:r>
              <a:rPr lang="en-US" sz="4000" dirty="0" err="1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GovMap</a:t>
            </a:r>
            <a:endParaRPr lang="en-US" sz="4000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מציין מיקום טקסט 2">
            <a:extLst>
              <a:ext uri="{FF2B5EF4-FFF2-40B4-BE49-F238E27FC236}">
                <a16:creationId xmlns:a16="http://schemas.microsoft.com/office/drawing/2014/main" id="{FB2D4532-3F0C-4388-B5B4-FB0B8ED355AF}"/>
              </a:ext>
            </a:extLst>
          </p:cNvPr>
          <p:cNvSpPr txBox="1">
            <a:spLocks/>
          </p:cNvSpPr>
          <p:nvPr/>
        </p:nvSpPr>
        <p:spPr>
          <a:xfrm>
            <a:off x="2732602" y="3929063"/>
            <a:ext cx="6877049" cy="1375855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dirty="0"/>
              <a:t>קישור ל-</a:t>
            </a:r>
            <a:r>
              <a:rPr lang="en-US" dirty="0" err="1"/>
              <a:t>GovMap</a:t>
            </a:r>
            <a:r>
              <a:rPr lang="he-IL" dirty="0"/>
              <a:t> - </a:t>
            </a:r>
            <a:endParaRPr lang="he-IL" dirty="0">
              <a:hlinkClick r:id="rId6"/>
            </a:endParaRPr>
          </a:p>
          <a:p>
            <a:pPr marL="0" indent="0" algn="ctr">
              <a:buNone/>
            </a:pPr>
            <a:r>
              <a:rPr lang="en-US" dirty="0">
                <a:hlinkClick r:id="rId6"/>
              </a:rPr>
              <a:t>https://www.govmap.gov.il</a:t>
            </a:r>
            <a:endParaRPr lang="en-US" dirty="0"/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0244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0BE278C-9530-47F3-8DC4-D2CB964CA921}"/>
              </a:ext>
            </a:extLst>
          </p:cNvPr>
          <p:cNvGrpSpPr/>
          <p:nvPr/>
        </p:nvGrpSpPr>
        <p:grpSpPr>
          <a:xfrm flipH="1">
            <a:off x="8976320" y="159849"/>
            <a:ext cx="2880924" cy="967306"/>
            <a:chOff x="-2076682" y="865319"/>
            <a:chExt cx="6540528" cy="2583509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278F2D1-3685-447C-8296-93471674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682" y="865319"/>
              <a:ext cx="6540528" cy="2583509"/>
            </a:xfrm>
            <a:prstGeom prst="rect">
              <a:avLst/>
            </a:prstGeom>
          </p:spPr>
        </p:pic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4F6E0723-194D-4BCD-8055-518B426692B1}"/>
                </a:ext>
              </a:extLst>
            </p:cNvPr>
            <p:cNvSpPr/>
            <p:nvPr userDrawn="1"/>
          </p:nvSpPr>
          <p:spPr>
            <a:xfrm>
              <a:off x="3026003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A9045F2-53F0-490D-9267-1BA31E4A3EFB}"/>
                </a:ext>
              </a:extLst>
            </p:cNvPr>
            <p:cNvSpPr/>
            <p:nvPr userDrawn="1"/>
          </p:nvSpPr>
          <p:spPr>
            <a:xfrm>
              <a:off x="2326207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E9BDB185-4FF2-46F2-AC0F-69C21033AB69}"/>
                </a:ext>
              </a:extLst>
            </p:cNvPr>
            <p:cNvSpPr/>
            <p:nvPr userDrawn="1"/>
          </p:nvSpPr>
          <p:spPr>
            <a:xfrm>
              <a:off x="1729048" y="1478982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D9D811F9-FB98-4C53-B5E0-4CBC5210D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0073"/>
            <a:ext cx="2325831" cy="12858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16C9C1-4E8C-4C30-ABBF-03E4EC59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657850"/>
            <a:ext cx="1104900" cy="11049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2DDD9A-5E21-46B5-A5D2-8375D8BB1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138300"/>
            <a:ext cx="143129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כותרת 1">
            <a:extLst>
              <a:ext uri="{FF2B5EF4-FFF2-40B4-BE49-F238E27FC236}">
                <a16:creationId xmlns:a16="http://schemas.microsoft.com/office/drawing/2014/main" id="{2ED05D44-57C2-4125-AE1B-73534DDAA62C}"/>
              </a:ext>
            </a:extLst>
          </p:cNvPr>
          <p:cNvSpPr txBox="1">
            <a:spLocks/>
          </p:cNvSpPr>
          <p:nvPr/>
        </p:nvSpPr>
        <p:spPr>
          <a:xfrm>
            <a:off x="2076743" y="1265301"/>
            <a:ext cx="8038514" cy="83333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מדריך </a:t>
            </a:r>
            <a:r>
              <a:rPr lang="en-US" sz="2800" b="1" dirty="0" err="1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GovMap</a:t>
            </a:r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– הרשמה</a:t>
            </a:r>
          </a:p>
        </p:txBody>
      </p:sp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AFDA59F7-2065-4277-9D6B-89F5B22A92C4}"/>
              </a:ext>
            </a:extLst>
          </p:cNvPr>
          <p:cNvSpPr txBox="1">
            <a:spLocks/>
          </p:cNvSpPr>
          <p:nvPr/>
        </p:nvSpPr>
        <p:spPr>
          <a:xfrm>
            <a:off x="838200" y="211704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400" dirty="0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כאמור, בכל פרויקט בו אתם מגישים בקשה לתקצוב, נדרש:</a:t>
            </a:r>
          </a:p>
          <a:p>
            <a:pPr marL="0" indent="0">
              <a:buNone/>
            </a:pPr>
            <a:endParaRPr lang="he-IL" sz="2400" dirty="0">
              <a:solidFill>
                <a:srgbClr val="012A6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r>
              <a:rPr lang="he-IL" dirty="0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לסמן את הפרויקט בשכבה ב-</a:t>
            </a:r>
            <a:r>
              <a:rPr lang="en-US" dirty="0" err="1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GovMap</a:t>
            </a:r>
            <a:r>
              <a:rPr lang="he-IL" dirty="0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lvl="1"/>
            <a:r>
              <a:rPr lang="he-IL" dirty="0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למלא בטופס את הקישור לסימון הפרויקט ב-</a:t>
            </a:r>
            <a:r>
              <a:rPr lang="en-US" dirty="0" err="1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GovMap</a:t>
            </a:r>
            <a:r>
              <a:rPr lang="he-IL" dirty="0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lvl="1"/>
            <a:r>
              <a:rPr lang="he-IL" dirty="0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למלא בטופס את המספר הסידורי של סימון הפרויקט ב-</a:t>
            </a:r>
            <a:r>
              <a:rPr lang="en-US" dirty="0" err="1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GovMap</a:t>
            </a:r>
            <a:r>
              <a:rPr lang="he-IL" dirty="0">
                <a:solidFill>
                  <a:srgbClr val="012A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3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0BE278C-9530-47F3-8DC4-D2CB964CA921}"/>
              </a:ext>
            </a:extLst>
          </p:cNvPr>
          <p:cNvGrpSpPr/>
          <p:nvPr/>
        </p:nvGrpSpPr>
        <p:grpSpPr>
          <a:xfrm flipH="1">
            <a:off x="8976320" y="159849"/>
            <a:ext cx="2880924" cy="967306"/>
            <a:chOff x="-2076682" y="865319"/>
            <a:chExt cx="6540528" cy="2583509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278F2D1-3685-447C-8296-93471674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682" y="865319"/>
              <a:ext cx="6540528" cy="2583509"/>
            </a:xfrm>
            <a:prstGeom prst="rect">
              <a:avLst/>
            </a:prstGeom>
          </p:spPr>
        </p:pic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4F6E0723-194D-4BCD-8055-518B426692B1}"/>
                </a:ext>
              </a:extLst>
            </p:cNvPr>
            <p:cNvSpPr/>
            <p:nvPr userDrawn="1"/>
          </p:nvSpPr>
          <p:spPr>
            <a:xfrm>
              <a:off x="3026003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A9045F2-53F0-490D-9267-1BA31E4A3EFB}"/>
                </a:ext>
              </a:extLst>
            </p:cNvPr>
            <p:cNvSpPr/>
            <p:nvPr userDrawn="1"/>
          </p:nvSpPr>
          <p:spPr>
            <a:xfrm>
              <a:off x="2326207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E9BDB185-4FF2-46F2-AC0F-69C21033AB69}"/>
                </a:ext>
              </a:extLst>
            </p:cNvPr>
            <p:cNvSpPr/>
            <p:nvPr userDrawn="1"/>
          </p:nvSpPr>
          <p:spPr>
            <a:xfrm>
              <a:off x="1729048" y="1478982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D9D811F9-FB98-4C53-B5E0-4CBC5210D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0073"/>
            <a:ext cx="2325831" cy="12858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16C9C1-4E8C-4C30-ABBF-03E4EC59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657850"/>
            <a:ext cx="1104900" cy="11049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2DDD9A-5E21-46B5-A5D2-8375D8BB1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138300"/>
            <a:ext cx="143129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כותרת 1">
            <a:extLst>
              <a:ext uri="{FF2B5EF4-FFF2-40B4-BE49-F238E27FC236}">
                <a16:creationId xmlns:a16="http://schemas.microsoft.com/office/drawing/2014/main" id="{8A8B4A8C-EE90-4E4E-8CC3-6899B3E106E4}"/>
              </a:ext>
            </a:extLst>
          </p:cNvPr>
          <p:cNvSpPr txBox="1">
            <a:spLocks/>
          </p:cNvSpPr>
          <p:nvPr/>
        </p:nvSpPr>
        <p:spPr>
          <a:xfrm>
            <a:off x="2076743" y="1265301"/>
            <a:ext cx="8038514" cy="83333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מדריך </a:t>
            </a:r>
            <a:r>
              <a:rPr lang="en-US" sz="2800" b="1" dirty="0" err="1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GovMap</a:t>
            </a:r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– הרשמה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AD781C4F-E6C6-4DD7-9336-F149305F5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977" b="1742"/>
          <a:stretch/>
        </p:blipFill>
        <p:spPr>
          <a:xfrm>
            <a:off x="2076743" y="1725690"/>
            <a:ext cx="8359540" cy="4362873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A6467D3C-6FB2-43A7-B1A9-70F4FB6F5E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199" y="2361644"/>
            <a:ext cx="2536551" cy="792218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55EA87CA-D21E-4F2E-925A-D2BB5D3622F3}"/>
              </a:ext>
            </a:extLst>
          </p:cNvPr>
          <p:cNvSpPr/>
          <p:nvPr/>
        </p:nvSpPr>
        <p:spPr>
          <a:xfrm>
            <a:off x="2076743" y="1686140"/>
            <a:ext cx="729458" cy="296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B2AD8C52-A64F-4B5A-885F-DC2367178CC5}"/>
              </a:ext>
            </a:extLst>
          </p:cNvPr>
          <p:cNvCxnSpPr>
            <a:cxnSpLocks/>
          </p:cNvCxnSpPr>
          <p:nvPr/>
        </p:nvCxnSpPr>
        <p:spPr>
          <a:xfrm>
            <a:off x="2419157" y="1965301"/>
            <a:ext cx="566414" cy="457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D592A9DE-792D-48E7-8FD2-A3267D8E7E59}"/>
              </a:ext>
            </a:extLst>
          </p:cNvPr>
          <p:cNvSpPr/>
          <p:nvPr/>
        </p:nvSpPr>
        <p:spPr>
          <a:xfrm>
            <a:off x="2917839" y="2740820"/>
            <a:ext cx="1321255" cy="3789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F02C72-0AFD-4427-AC05-DA3E188E11FF}"/>
              </a:ext>
            </a:extLst>
          </p:cNvPr>
          <p:cNvSpPr txBox="1"/>
          <p:nvPr/>
        </p:nvSpPr>
        <p:spPr>
          <a:xfrm>
            <a:off x="2711624" y="3262601"/>
            <a:ext cx="33843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just" rtl="1"/>
            <a:r>
              <a:rPr lang="he-IL" sz="1600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 מנת להשתמש באתר ולסמן את הפרויקטים יש להירשם.</a:t>
            </a:r>
          </a:p>
          <a:p>
            <a:pPr algn="just" rtl="1"/>
            <a:r>
              <a:rPr lang="he-IL" sz="1600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(אלא אם כן יש משתמש רשום)</a:t>
            </a:r>
          </a:p>
        </p:txBody>
      </p:sp>
    </p:spTree>
    <p:extLst>
      <p:ext uri="{BB962C8B-B14F-4D97-AF65-F5344CB8AC3E}">
        <p14:creationId xmlns:p14="http://schemas.microsoft.com/office/powerpoint/2010/main" val="34422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0BE278C-9530-47F3-8DC4-D2CB964CA921}"/>
              </a:ext>
            </a:extLst>
          </p:cNvPr>
          <p:cNvGrpSpPr/>
          <p:nvPr/>
        </p:nvGrpSpPr>
        <p:grpSpPr>
          <a:xfrm flipH="1">
            <a:off x="8976320" y="159849"/>
            <a:ext cx="2880924" cy="967306"/>
            <a:chOff x="-2076682" y="865319"/>
            <a:chExt cx="6540528" cy="2583509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278F2D1-3685-447C-8296-93471674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682" y="865319"/>
              <a:ext cx="6540528" cy="2583509"/>
            </a:xfrm>
            <a:prstGeom prst="rect">
              <a:avLst/>
            </a:prstGeom>
          </p:spPr>
        </p:pic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4F6E0723-194D-4BCD-8055-518B426692B1}"/>
                </a:ext>
              </a:extLst>
            </p:cNvPr>
            <p:cNvSpPr/>
            <p:nvPr userDrawn="1"/>
          </p:nvSpPr>
          <p:spPr>
            <a:xfrm>
              <a:off x="3026003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A9045F2-53F0-490D-9267-1BA31E4A3EFB}"/>
                </a:ext>
              </a:extLst>
            </p:cNvPr>
            <p:cNvSpPr/>
            <p:nvPr userDrawn="1"/>
          </p:nvSpPr>
          <p:spPr>
            <a:xfrm>
              <a:off x="2326207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E9BDB185-4FF2-46F2-AC0F-69C21033AB69}"/>
                </a:ext>
              </a:extLst>
            </p:cNvPr>
            <p:cNvSpPr/>
            <p:nvPr userDrawn="1"/>
          </p:nvSpPr>
          <p:spPr>
            <a:xfrm>
              <a:off x="1729048" y="1478982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D9D811F9-FB98-4C53-B5E0-4CBC5210D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0073"/>
            <a:ext cx="2325831" cy="12858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16C9C1-4E8C-4C30-ABBF-03E4EC59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657850"/>
            <a:ext cx="1104900" cy="11049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2DDD9A-5E21-46B5-A5D2-8375D8BB1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138300"/>
            <a:ext cx="143129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133802C6-A90C-4DCF-81FC-E04D078181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92"/>
          <a:stretch/>
        </p:blipFill>
        <p:spPr>
          <a:xfrm>
            <a:off x="1886762" y="1530821"/>
            <a:ext cx="8425637" cy="4483876"/>
          </a:xfrm>
          <a:prstGeom prst="rect">
            <a:avLst/>
          </a:prstGeom>
        </p:spPr>
      </p:pic>
      <p:sp>
        <p:nvSpPr>
          <p:cNvPr id="14" name="כותרת 1">
            <a:extLst>
              <a:ext uri="{FF2B5EF4-FFF2-40B4-BE49-F238E27FC236}">
                <a16:creationId xmlns:a16="http://schemas.microsoft.com/office/drawing/2014/main" id="{F7FC5FC8-E7C3-4F0E-86D7-55D8E6AC799A}"/>
              </a:ext>
            </a:extLst>
          </p:cNvPr>
          <p:cNvSpPr txBox="1">
            <a:spLocks/>
          </p:cNvSpPr>
          <p:nvPr/>
        </p:nvSpPr>
        <p:spPr>
          <a:xfrm>
            <a:off x="2046287" y="1127155"/>
            <a:ext cx="8038514" cy="83333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מדריך </a:t>
            </a:r>
            <a:r>
              <a:rPr lang="en-US" sz="2800" b="1" dirty="0" err="1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GovMap</a:t>
            </a:r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– הרשמה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760B498E-A3B3-4D0E-B914-FC730B3C9B11}"/>
              </a:ext>
            </a:extLst>
          </p:cNvPr>
          <p:cNvSpPr/>
          <p:nvPr/>
        </p:nvSpPr>
        <p:spPr>
          <a:xfrm>
            <a:off x="7620000" y="3996268"/>
            <a:ext cx="2495662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1600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במידה ואתם יוצרים משתמש בכתובת שלא ניתן לה הרשאה לשכבה בשנת 2022 יש לעדכן אותנו בכתובת בכדי שניתן הרשאה.</a:t>
            </a:r>
          </a:p>
        </p:txBody>
      </p:sp>
    </p:spTree>
    <p:extLst>
      <p:ext uri="{BB962C8B-B14F-4D97-AF65-F5344CB8AC3E}">
        <p14:creationId xmlns:p14="http://schemas.microsoft.com/office/powerpoint/2010/main" val="141479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0BE278C-9530-47F3-8DC4-D2CB964CA921}"/>
              </a:ext>
            </a:extLst>
          </p:cNvPr>
          <p:cNvGrpSpPr/>
          <p:nvPr/>
        </p:nvGrpSpPr>
        <p:grpSpPr>
          <a:xfrm flipH="1">
            <a:off x="8976320" y="159849"/>
            <a:ext cx="2880924" cy="967306"/>
            <a:chOff x="-2076682" y="865319"/>
            <a:chExt cx="6540528" cy="2583509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278F2D1-3685-447C-8296-93471674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682" y="865319"/>
              <a:ext cx="6540528" cy="2583509"/>
            </a:xfrm>
            <a:prstGeom prst="rect">
              <a:avLst/>
            </a:prstGeom>
          </p:spPr>
        </p:pic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4F6E0723-194D-4BCD-8055-518B426692B1}"/>
                </a:ext>
              </a:extLst>
            </p:cNvPr>
            <p:cNvSpPr/>
            <p:nvPr userDrawn="1"/>
          </p:nvSpPr>
          <p:spPr>
            <a:xfrm>
              <a:off x="3026003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A9045F2-53F0-490D-9267-1BA31E4A3EFB}"/>
                </a:ext>
              </a:extLst>
            </p:cNvPr>
            <p:cNvSpPr/>
            <p:nvPr userDrawn="1"/>
          </p:nvSpPr>
          <p:spPr>
            <a:xfrm>
              <a:off x="2326207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E9BDB185-4FF2-46F2-AC0F-69C21033AB69}"/>
                </a:ext>
              </a:extLst>
            </p:cNvPr>
            <p:cNvSpPr/>
            <p:nvPr userDrawn="1"/>
          </p:nvSpPr>
          <p:spPr>
            <a:xfrm>
              <a:off x="1729048" y="1478982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D9D811F9-FB98-4C53-B5E0-4CBC5210D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0073"/>
            <a:ext cx="2325831" cy="12858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16C9C1-4E8C-4C30-ABBF-03E4EC59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657850"/>
            <a:ext cx="1104900" cy="11049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2DDD9A-5E21-46B5-A5D2-8375D8BB1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138300"/>
            <a:ext cx="143129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כותרת 1">
            <a:extLst>
              <a:ext uri="{FF2B5EF4-FFF2-40B4-BE49-F238E27FC236}">
                <a16:creationId xmlns:a16="http://schemas.microsoft.com/office/drawing/2014/main" id="{73B3128C-1220-403D-9200-DEE8943F70FA}"/>
              </a:ext>
            </a:extLst>
          </p:cNvPr>
          <p:cNvSpPr txBox="1">
            <a:spLocks/>
          </p:cNvSpPr>
          <p:nvPr/>
        </p:nvSpPr>
        <p:spPr>
          <a:xfrm>
            <a:off x="2046287" y="1127155"/>
            <a:ext cx="8038514" cy="83333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מדריך </a:t>
            </a:r>
            <a:r>
              <a:rPr lang="en-US" sz="2800" b="1" dirty="0" err="1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GovMap</a:t>
            </a:r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– כניסה למשתמש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CC399F29-D968-4BAC-B48C-C0BC938BE4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60"/>
          <a:stretch/>
        </p:blipFill>
        <p:spPr>
          <a:xfrm>
            <a:off x="1627713" y="1543821"/>
            <a:ext cx="8457088" cy="4518997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3CCB7C50-164F-48C0-95CD-19D9143BF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7256" y="2494911"/>
            <a:ext cx="2493169" cy="778669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29BCEE92-D572-4C81-9C61-C5EAA9C0757A}"/>
              </a:ext>
            </a:extLst>
          </p:cNvPr>
          <p:cNvSpPr/>
          <p:nvPr/>
        </p:nvSpPr>
        <p:spPr>
          <a:xfrm>
            <a:off x="1627713" y="1521998"/>
            <a:ext cx="770753" cy="302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5D052022-795E-4C77-A26F-74537E807AB7}"/>
              </a:ext>
            </a:extLst>
          </p:cNvPr>
          <p:cNvCxnSpPr/>
          <p:nvPr/>
        </p:nvCxnSpPr>
        <p:spPr>
          <a:xfrm>
            <a:off x="2341541" y="1866679"/>
            <a:ext cx="1105834" cy="553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C48480D-3F59-4CB5-9064-E979E58D0C39}"/>
              </a:ext>
            </a:extLst>
          </p:cNvPr>
          <p:cNvSpPr txBox="1"/>
          <p:nvPr/>
        </p:nvSpPr>
        <p:spPr>
          <a:xfrm>
            <a:off x="2520411" y="3536145"/>
            <a:ext cx="333837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לאחר אישור ההרשמה ניתן להיכנס עם כתובת המייל והסיסמא. </a:t>
            </a:r>
          </a:p>
        </p:txBody>
      </p:sp>
    </p:spTree>
    <p:extLst>
      <p:ext uri="{BB962C8B-B14F-4D97-AF65-F5344CB8AC3E}">
        <p14:creationId xmlns:p14="http://schemas.microsoft.com/office/powerpoint/2010/main" val="206059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0BE278C-9530-47F3-8DC4-D2CB964CA921}"/>
              </a:ext>
            </a:extLst>
          </p:cNvPr>
          <p:cNvGrpSpPr/>
          <p:nvPr/>
        </p:nvGrpSpPr>
        <p:grpSpPr>
          <a:xfrm flipH="1">
            <a:off x="8976320" y="159849"/>
            <a:ext cx="2880924" cy="967306"/>
            <a:chOff x="-2076682" y="865319"/>
            <a:chExt cx="6540528" cy="2583509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278F2D1-3685-447C-8296-93471674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682" y="865319"/>
              <a:ext cx="6540528" cy="2583509"/>
            </a:xfrm>
            <a:prstGeom prst="rect">
              <a:avLst/>
            </a:prstGeom>
          </p:spPr>
        </p:pic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4F6E0723-194D-4BCD-8055-518B426692B1}"/>
                </a:ext>
              </a:extLst>
            </p:cNvPr>
            <p:cNvSpPr/>
            <p:nvPr userDrawn="1"/>
          </p:nvSpPr>
          <p:spPr>
            <a:xfrm>
              <a:off x="3026003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A9045F2-53F0-490D-9267-1BA31E4A3EFB}"/>
                </a:ext>
              </a:extLst>
            </p:cNvPr>
            <p:cNvSpPr/>
            <p:nvPr userDrawn="1"/>
          </p:nvSpPr>
          <p:spPr>
            <a:xfrm>
              <a:off x="2326207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E9BDB185-4FF2-46F2-AC0F-69C21033AB69}"/>
                </a:ext>
              </a:extLst>
            </p:cNvPr>
            <p:cNvSpPr/>
            <p:nvPr userDrawn="1"/>
          </p:nvSpPr>
          <p:spPr>
            <a:xfrm>
              <a:off x="1729048" y="1478982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D9D811F9-FB98-4C53-B5E0-4CBC5210D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0073"/>
            <a:ext cx="2325831" cy="12858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16C9C1-4E8C-4C30-ABBF-03E4EC59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657850"/>
            <a:ext cx="1104900" cy="11049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2DDD9A-5E21-46B5-A5D2-8375D8BB1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138300"/>
            <a:ext cx="143129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כותרת 1">
            <a:extLst>
              <a:ext uri="{FF2B5EF4-FFF2-40B4-BE49-F238E27FC236}">
                <a16:creationId xmlns:a16="http://schemas.microsoft.com/office/drawing/2014/main" id="{A2544FCC-9EA9-420D-8732-670655B9416B}"/>
              </a:ext>
            </a:extLst>
          </p:cNvPr>
          <p:cNvSpPr txBox="1">
            <a:spLocks/>
          </p:cNvSpPr>
          <p:nvPr/>
        </p:nvSpPr>
        <p:spPr>
          <a:xfrm>
            <a:off x="2046287" y="1127155"/>
            <a:ext cx="8038514" cy="83333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מדריך </a:t>
            </a:r>
            <a:r>
              <a:rPr lang="en-US" sz="2800" b="1" dirty="0" err="1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GovMap</a:t>
            </a:r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– בחירת שכבה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5C662B-09CE-48CF-8CE8-7EACCED67EC4}"/>
              </a:ext>
            </a:extLst>
          </p:cNvPr>
          <p:cNvSpPr txBox="1"/>
          <p:nvPr/>
        </p:nvSpPr>
        <p:spPr>
          <a:xfrm>
            <a:off x="9493260" y="2274838"/>
            <a:ext cx="2154663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תחת שכבות מופיעה לכם השכבה שניתנה לכם הרשאה אליה - </a:t>
            </a:r>
          </a:p>
          <a:p>
            <a:pPr algn="r"/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"תכנית עבודה רשויות מקומיות, משרד התחבורה 2023-2024"</a:t>
            </a:r>
            <a:endParaRPr lang="en-US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6993AA01-24E2-42C3-A631-507DDCE42D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215" y="1702590"/>
            <a:ext cx="5304430" cy="4499500"/>
          </a:xfrm>
          <a:prstGeom prst="rect">
            <a:avLst/>
          </a:prstGeom>
        </p:spPr>
      </p:pic>
      <p:sp>
        <p:nvSpPr>
          <p:cNvPr id="16" name="אליפסה 15">
            <a:extLst>
              <a:ext uri="{FF2B5EF4-FFF2-40B4-BE49-F238E27FC236}">
                <a16:creationId xmlns:a16="http://schemas.microsoft.com/office/drawing/2014/main" id="{FA532F55-BB3E-4728-9CA0-0ADB1E95F9EB}"/>
              </a:ext>
            </a:extLst>
          </p:cNvPr>
          <p:cNvSpPr/>
          <p:nvPr/>
        </p:nvSpPr>
        <p:spPr>
          <a:xfrm>
            <a:off x="6977670" y="2754592"/>
            <a:ext cx="1703583" cy="245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6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0BE278C-9530-47F3-8DC4-D2CB964CA921}"/>
              </a:ext>
            </a:extLst>
          </p:cNvPr>
          <p:cNvGrpSpPr/>
          <p:nvPr/>
        </p:nvGrpSpPr>
        <p:grpSpPr>
          <a:xfrm flipH="1">
            <a:off x="8976320" y="159849"/>
            <a:ext cx="2880924" cy="967306"/>
            <a:chOff x="-2076682" y="865319"/>
            <a:chExt cx="6540528" cy="2583509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5278F2D1-3685-447C-8296-93471674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682" y="865319"/>
              <a:ext cx="6540528" cy="2583509"/>
            </a:xfrm>
            <a:prstGeom prst="rect">
              <a:avLst/>
            </a:prstGeom>
          </p:spPr>
        </p:pic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4F6E0723-194D-4BCD-8055-518B426692B1}"/>
                </a:ext>
              </a:extLst>
            </p:cNvPr>
            <p:cNvSpPr/>
            <p:nvPr userDrawn="1"/>
          </p:nvSpPr>
          <p:spPr>
            <a:xfrm>
              <a:off x="3026003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A9045F2-53F0-490D-9267-1BA31E4A3EFB}"/>
                </a:ext>
              </a:extLst>
            </p:cNvPr>
            <p:cNvSpPr/>
            <p:nvPr userDrawn="1"/>
          </p:nvSpPr>
          <p:spPr>
            <a:xfrm>
              <a:off x="2326207" y="2822590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E9BDB185-4FF2-46F2-AC0F-69C21033AB69}"/>
                </a:ext>
              </a:extLst>
            </p:cNvPr>
            <p:cNvSpPr/>
            <p:nvPr userDrawn="1"/>
          </p:nvSpPr>
          <p:spPr>
            <a:xfrm>
              <a:off x="1729048" y="1478982"/>
              <a:ext cx="436454" cy="436452"/>
            </a:xfrm>
            <a:prstGeom prst="ellipse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D9D811F9-FB98-4C53-B5E0-4CBC5210D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0073"/>
            <a:ext cx="2325831" cy="12858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16C9C1-4E8C-4C30-ABBF-03E4EC59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657850"/>
            <a:ext cx="1104900" cy="11049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2DDD9A-5E21-46B5-A5D2-8375D8BB1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138300"/>
            <a:ext cx="143129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כותרת 1">
            <a:extLst>
              <a:ext uri="{FF2B5EF4-FFF2-40B4-BE49-F238E27FC236}">
                <a16:creationId xmlns:a16="http://schemas.microsoft.com/office/drawing/2014/main" id="{F2B94BB6-D005-4D1C-9063-0306F3D2CD59}"/>
              </a:ext>
            </a:extLst>
          </p:cNvPr>
          <p:cNvSpPr txBox="1">
            <a:spLocks/>
          </p:cNvSpPr>
          <p:nvPr/>
        </p:nvSpPr>
        <p:spPr>
          <a:xfrm>
            <a:off x="2046287" y="1127155"/>
            <a:ext cx="8038514" cy="83333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מדריך </a:t>
            </a:r>
            <a:r>
              <a:rPr lang="en-US" sz="2800" b="1" dirty="0" err="1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GovMap</a:t>
            </a:r>
            <a:r>
              <a:rPr lang="he-IL" sz="2800" b="1" dirty="0">
                <a:solidFill>
                  <a:srgbClr val="012A6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– בחירת שכבה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FBDE00-35B3-4D41-8910-AEBEECB1843F}"/>
              </a:ext>
            </a:extLst>
          </p:cNvPr>
          <p:cNvSpPr txBox="1"/>
          <p:nvPr/>
        </p:nvSpPr>
        <p:spPr>
          <a:xfrm>
            <a:off x="10492671" y="1662759"/>
            <a:ext cx="149582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במידה ולא ניתן לראות את השכבה יש ללחוץ על "שכבות מידע נוספות"</a:t>
            </a:r>
          </a:p>
          <a:p>
            <a:pPr algn="r"/>
            <a:endParaRPr lang="he-IL" dirty="0">
              <a:solidFill>
                <a:schemeClr val="tx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452C1C52-9DEE-4F74-825F-81E3C2A8BE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4848" y="1644631"/>
            <a:ext cx="2650235" cy="4653989"/>
          </a:xfrm>
          <a:prstGeom prst="rect">
            <a:avLst/>
          </a:prstGeom>
        </p:spPr>
      </p:pic>
      <p:sp>
        <p:nvSpPr>
          <p:cNvPr id="16" name="אליפסה 15">
            <a:extLst>
              <a:ext uri="{FF2B5EF4-FFF2-40B4-BE49-F238E27FC236}">
                <a16:creationId xmlns:a16="http://schemas.microsoft.com/office/drawing/2014/main" id="{5E184D53-09E5-452B-8A96-DF64A7DD08E9}"/>
              </a:ext>
            </a:extLst>
          </p:cNvPr>
          <p:cNvSpPr/>
          <p:nvPr/>
        </p:nvSpPr>
        <p:spPr>
          <a:xfrm>
            <a:off x="7812587" y="5907662"/>
            <a:ext cx="2522011" cy="2739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91A2D370-76F5-416E-A081-99C93BD43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190" y="1713558"/>
            <a:ext cx="3846121" cy="43292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44420B-B4FF-40AA-BD92-1A3349589337}"/>
              </a:ext>
            </a:extLst>
          </p:cNvPr>
          <p:cNvSpPr txBox="1"/>
          <p:nvPr/>
        </p:nvSpPr>
        <p:spPr>
          <a:xfrm>
            <a:off x="5545450" y="1694736"/>
            <a:ext cx="168444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לבחור "שכבות ששותפו איתי" -&gt; לסמן את השכבה ולהוסיף אותה</a:t>
            </a:r>
          </a:p>
          <a:p>
            <a:pPr algn="r"/>
            <a:endParaRPr lang="he-IL" dirty="0">
              <a:solidFill>
                <a:schemeClr val="tx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025B8EE0-98D9-40AA-AD52-31F064A62732}"/>
              </a:ext>
            </a:extLst>
          </p:cNvPr>
          <p:cNvSpPr/>
          <p:nvPr/>
        </p:nvSpPr>
        <p:spPr>
          <a:xfrm>
            <a:off x="1699329" y="1979258"/>
            <a:ext cx="676650" cy="2739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D56F59B1-00DE-470F-BD13-A09DC5BC20E9}"/>
              </a:ext>
            </a:extLst>
          </p:cNvPr>
          <p:cNvSpPr/>
          <p:nvPr/>
        </p:nvSpPr>
        <p:spPr>
          <a:xfrm>
            <a:off x="3097291" y="2369479"/>
            <a:ext cx="259563" cy="2739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04812843-6425-4139-99F3-EF99FD0B8C33}"/>
              </a:ext>
            </a:extLst>
          </p:cNvPr>
          <p:cNvSpPr/>
          <p:nvPr/>
        </p:nvSpPr>
        <p:spPr>
          <a:xfrm>
            <a:off x="1348254" y="5700521"/>
            <a:ext cx="914407" cy="3703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01879C-612E-42F1-8739-04AD745974D9}"/>
              </a:ext>
            </a:extLst>
          </p:cNvPr>
          <p:cNvSpPr txBox="1"/>
          <p:nvPr/>
        </p:nvSpPr>
        <p:spPr>
          <a:xfrm>
            <a:off x="5569067" y="3661050"/>
            <a:ext cx="1586646" cy="23350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במידה ועדיין לא מופיעה השכבה יש ליצור עם האגף קשר לבדיקת ההרשאה</a:t>
            </a:r>
          </a:p>
          <a:p>
            <a:pPr algn="r"/>
            <a:endParaRPr lang="he-IL" dirty="0">
              <a:solidFill>
                <a:schemeClr val="tx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6980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561</Words>
  <Application>Microsoft Office PowerPoint</Application>
  <PresentationFormat>מסך רחב</PresentationFormat>
  <Paragraphs>68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Segoe UI Light</vt:lpstr>
      <vt:lpstr>Segoe UI Semibold</vt:lpstr>
      <vt:lpstr>Segoe UI Semilight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דניאל ליברוס</dc:creator>
  <cp:lastModifiedBy>בראאה נסר אלדין</cp:lastModifiedBy>
  <cp:revision>28</cp:revision>
  <dcterms:created xsi:type="dcterms:W3CDTF">2021-07-22T08:51:32Z</dcterms:created>
  <dcterms:modified xsi:type="dcterms:W3CDTF">2023-07-11T06:16:15Z</dcterms:modified>
</cp:coreProperties>
</file>